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1158" r:id="rId2"/>
    <p:sldId id="1157" r:id="rId3"/>
    <p:sldId id="276" r:id="rId4"/>
    <p:sldId id="830" r:id="rId5"/>
    <p:sldId id="277" r:id="rId6"/>
    <p:sldId id="833" r:id="rId7"/>
    <p:sldId id="1156" r:id="rId8"/>
    <p:sldId id="887" r:id="rId9"/>
    <p:sldId id="844" r:id="rId10"/>
    <p:sldId id="1154" r:id="rId11"/>
    <p:sldId id="259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5" autoAdjust="0"/>
    <p:restoredTop sz="91242" autoAdjust="0"/>
  </p:normalViewPr>
  <p:slideViewPr>
    <p:cSldViewPr>
      <p:cViewPr>
        <p:scale>
          <a:sx n="55" d="100"/>
          <a:sy n="55" d="100"/>
        </p:scale>
        <p:origin x="1963" y="41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5106-CF6D-41F1-BFFE-7B6BEE9FDCDC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2CDB86-3DBA-456D-8B11-C27A473216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3222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52605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82708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6169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821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8211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endParaRPr lang="it-I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8211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2821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5260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9766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>
            <a:extLst>
              <a:ext uri="{FF2B5EF4-FFF2-40B4-BE49-F238E27FC236}">
                <a16:creationId xmlns:a16="http://schemas.microsoft.com/office/drawing/2014/main" id="{0F994461-9C60-4110-A19B-72CEB7794AF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Arial" charset="0"/>
                <a:cs typeface="+mn-cs"/>
              </a:rPr>
              <a:t>19/04/10</a:t>
            </a:r>
          </a:p>
        </p:txBody>
      </p:sp>
      <p:sp>
        <p:nvSpPr>
          <p:cNvPr id="98307" name="Rectangle 7">
            <a:extLst>
              <a:ext uri="{FF2B5EF4-FFF2-40B4-BE49-F238E27FC236}">
                <a16:creationId xmlns:a16="http://schemas.microsoft.com/office/drawing/2014/main" id="{C3A2F7EF-18F2-4B11-B86E-42F4F0CF92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7E60130-11DD-4EF3-A539-489D429EF676}" type="slidenum">
              <a:rPr lang="it-IT" altLang="it-IT" smtClean="0"/>
              <a:pPr/>
              <a:t>4</a:t>
            </a:fld>
            <a:endParaRPr lang="it-IT" altLang="it-IT"/>
          </a:p>
        </p:txBody>
      </p:sp>
      <p:sp>
        <p:nvSpPr>
          <p:cNvPr id="98308" name="Rectangle 1">
            <a:extLst>
              <a:ext uri="{FF2B5EF4-FFF2-40B4-BE49-F238E27FC236}">
                <a16:creationId xmlns:a16="http://schemas.microsoft.com/office/drawing/2014/main" id="{9E4D6FE6-6B64-4E7C-BD53-1E5EB100C3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9" name="Rectangle 2">
            <a:extLst>
              <a:ext uri="{FF2B5EF4-FFF2-40B4-BE49-F238E27FC236}">
                <a16:creationId xmlns:a16="http://schemas.microsoft.com/office/drawing/2014/main" id="{637BD398-7EB7-455B-8171-9DEEC9F201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>
              <a:spcBef>
                <a:spcPct val="0"/>
              </a:spcBef>
            </a:pPr>
            <a:endParaRPr lang="it-IT" altLang="it-I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679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E04FF1-C35F-450E-9D8C-B1490824EF48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8249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>
            <a:extLst>
              <a:ext uri="{FF2B5EF4-FFF2-40B4-BE49-F238E27FC236}">
                <a16:creationId xmlns:a16="http://schemas.microsoft.com/office/drawing/2014/main" id="{078EA380-CE90-487B-BD3A-AD312767E29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Arial" charset="0"/>
                <a:cs typeface="+mn-cs"/>
              </a:rPr>
              <a:t>19/04/10</a:t>
            </a:r>
          </a:p>
        </p:txBody>
      </p:sp>
      <p:sp>
        <p:nvSpPr>
          <p:cNvPr id="116739" name="Rectangle 7">
            <a:extLst>
              <a:ext uri="{FF2B5EF4-FFF2-40B4-BE49-F238E27FC236}">
                <a16:creationId xmlns:a16="http://schemas.microsoft.com/office/drawing/2014/main" id="{1B9AD7E1-5E7C-4060-A7D4-FE4338E2C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939116-46FF-4DFE-AF05-C5DFD916EE81}" type="slidenum">
              <a:rPr lang="it-IT" altLang="it-IT" smtClean="0"/>
              <a:pPr/>
              <a:t>6</a:t>
            </a:fld>
            <a:endParaRPr lang="it-IT" altLang="it-IT"/>
          </a:p>
        </p:txBody>
      </p:sp>
      <p:sp>
        <p:nvSpPr>
          <p:cNvPr id="116740" name="Rectangle 1">
            <a:extLst>
              <a:ext uri="{FF2B5EF4-FFF2-40B4-BE49-F238E27FC236}">
                <a16:creationId xmlns:a16="http://schemas.microsoft.com/office/drawing/2014/main" id="{CD65BBA3-C6F3-4E69-80D2-68C01AA754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41" name="Rectangle 2">
            <a:extLst>
              <a:ext uri="{FF2B5EF4-FFF2-40B4-BE49-F238E27FC236}">
                <a16:creationId xmlns:a16="http://schemas.microsoft.com/office/drawing/2014/main" id="{FB523026-1EEF-4529-98CB-607D2D6876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>
              <a:spcBef>
                <a:spcPct val="0"/>
              </a:spcBef>
            </a:pPr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>
            <a:extLst>
              <a:ext uri="{FF2B5EF4-FFF2-40B4-BE49-F238E27FC236}">
                <a16:creationId xmlns:a16="http://schemas.microsoft.com/office/drawing/2014/main" id="{078EA380-CE90-487B-BD3A-AD312767E29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Arial" charset="0"/>
                <a:cs typeface="+mn-cs"/>
              </a:rPr>
              <a:t>19/04/10</a:t>
            </a:r>
          </a:p>
        </p:txBody>
      </p:sp>
      <p:sp>
        <p:nvSpPr>
          <p:cNvPr id="116739" name="Rectangle 7">
            <a:extLst>
              <a:ext uri="{FF2B5EF4-FFF2-40B4-BE49-F238E27FC236}">
                <a16:creationId xmlns:a16="http://schemas.microsoft.com/office/drawing/2014/main" id="{1B9AD7E1-5E7C-4060-A7D4-FE4338E2C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939116-46FF-4DFE-AF05-C5DFD916EE81}" type="slidenum">
              <a:rPr lang="it-IT" altLang="it-IT" smtClean="0"/>
              <a:pPr/>
              <a:t>7</a:t>
            </a:fld>
            <a:endParaRPr lang="it-IT" altLang="it-IT"/>
          </a:p>
        </p:txBody>
      </p:sp>
      <p:sp>
        <p:nvSpPr>
          <p:cNvPr id="116740" name="Rectangle 1">
            <a:extLst>
              <a:ext uri="{FF2B5EF4-FFF2-40B4-BE49-F238E27FC236}">
                <a16:creationId xmlns:a16="http://schemas.microsoft.com/office/drawing/2014/main" id="{CD65BBA3-C6F3-4E69-80D2-68C01AA7542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41" name="Rectangle 2">
            <a:extLst>
              <a:ext uri="{FF2B5EF4-FFF2-40B4-BE49-F238E27FC236}">
                <a16:creationId xmlns:a16="http://schemas.microsoft.com/office/drawing/2014/main" id="{FB523026-1EEF-4529-98CB-607D2D6876A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>
              <a:spcBef>
                <a:spcPct val="0"/>
              </a:spcBef>
            </a:pPr>
            <a:endParaRPr lang="it-IT" altLang="it-IT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24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>
            <a:extLst>
              <a:ext uri="{FF2B5EF4-FFF2-40B4-BE49-F238E27FC236}">
                <a16:creationId xmlns:a16="http://schemas.microsoft.com/office/drawing/2014/main" id="{5373795D-0835-4C7C-8E8C-8566413E10E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Arial" charset="0"/>
                <a:cs typeface="+mn-cs"/>
              </a:rPr>
              <a:t>19/04/10</a:t>
            </a:r>
          </a:p>
        </p:txBody>
      </p:sp>
      <p:sp>
        <p:nvSpPr>
          <p:cNvPr id="118787" name="Rectangle 7">
            <a:extLst>
              <a:ext uri="{FF2B5EF4-FFF2-40B4-BE49-F238E27FC236}">
                <a16:creationId xmlns:a16="http://schemas.microsoft.com/office/drawing/2014/main" id="{E5D67413-EE8D-45CB-9F7F-9A454D539A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F0F88CF-7CB1-47FD-A00B-919292BF226C}" type="slidenum">
              <a:rPr lang="it-IT" altLang="it-IT" smtClean="0"/>
              <a:pPr/>
              <a:t>8</a:t>
            </a:fld>
            <a:endParaRPr lang="it-IT" altLang="it-IT"/>
          </a:p>
        </p:txBody>
      </p:sp>
      <p:sp>
        <p:nvSpPr>
          <p:cNvPr id="118788" name="Rectangle 1">
            <a:extLst>
              <a:ext uri="{FF2B5EF4-FFF2-40B4-BE49-F238E27FC236}">
                <a16:creationId xmlns:a16="http://schemas.microsoft.com/office/drawing/2014/main" id="{5923B9FE-96C8-4153-B3DA-325F3705286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9" name="Rectangle 2">
            <a:extLst>
              <a:ext uri="{FF2B5EF4-FFF2-40B4-BE49-F238E27FC236}">
                <a16:creationId xmlns:a16="http://schemas.microsoft.com/office/drawing/2014/main" id="{AC52BA0D-A9AA-4C63-BB03-80B3791A20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>
              <a:spcBef>
                <a:spcPct val="0"/>
              </a:spcBef>
            </a:pPr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3">
            <a:extLst>
              <a:ext uri="{FF2B5EF4-FFF2-40B4-BE49-F238E27FC236}">
                <a16:creationId xmlns:a16="http://schemas.microsoft.com/office/drawing/2014/main" id="{5E52E797-29BF-43E6-9488-035CA784001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latin typeface="Arial" charset="0"/>
                <a:cs typeface="+mn-cs"/>
              </a:rPr>
              <a:t>19/04/10</a:t>
            </a:r>
          </a:p>
        </p:txBody>
      </p:sp>
      <p:sp>
        <p:nvSpPr>
          <p:cNvPr id="140291" name="Rectangle 7">
            <a:extLst>
              <a:ext uri="{FF2B5EF4-FFF2-40B4-BE49-F238E27FC236}">
                <a16:creationId xmlns:a16="http://schemas.microsoft.com/office/drawing/2014/main" id="{73A2CE62-BD99-45C7-A5B3-AD389C2AA0F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43EE3A4-B908-4FCB-A887-50D3B3955E9E}" type="slidenum">
              <a:rPr lang="it-IT" altLang="it-IT" smtClean="0"/>
              <a:pPr/>
              <a:t>9</a:t>
            </a:fld>
            <a:endParaRPr lang="it-IT" altLang="it-IT"/>
          </a:p>
        </p:txBody>
      </p:sp>
      <p:sp>
        <p:nvSpPr>
          <p:cNvPr id="140292" name="Rectangle 1">
            <a:extLst>
              <a:ext uri="{FF2B5EF4-FFF2-40B4-BE49-F238E27FC236}">
                <a16:creationId xmlns:a16="http://schemas.microsoft.com/office/drawing/2014/main" id="{E37083BA-6E40-4568-8A7F-9D76D51BA5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3" name="Rectangle 2">
            <a:extLst>
              <a:ext uri="{FF2B5EF4-FFF2-40B4-BE49-F238E27FC236}">
                <a16:creationId xmlns:a16="http://schemas.microsoft.com/office/drawing/2014/main" id="{9CDBF089-9844-4100-8573-163B79EE95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6463"/>
            <a:ext cx="5438775" cy="45307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>
              <a:spcBef>
                <a:spcPct val="0"/>
              </a:spcBef>
            </a:pPr>
            <a:endParaRPr lang="it-IT" altLang="it-IT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07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136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0685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8920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4592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360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507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73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8529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5544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8E400-C05E-44FE-B577-0B3EB2D5FFBF}" type="datetimeFigureOut">
              <a:rPr lang="it-IT" smtClean="0"/>
              <a:t>06/02/2022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14E85-ECAE-431A-A9AC-060712226F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9846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elibere.regione.sardegna.it/it/homepage.page?selectedNode=date_2021_12_28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link/Programma%20Predefinito%206%20%20estratto%20dal%20PNP%202020-2025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link/Programma%20Predefinito%208%20estratto%20dal%20PNP%202020-2025.pdf" TargetMode="External"/><Relationship Id="rId4" Type="http://schemas.openxmlformats.org/officeDocument/2006/relationships/hyperlink" Target="link/Programma%20Predefinito%207%20estratto%20dal%20PNP%202020-2025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36351" y="783806"/>
            <a:ext cx="8271297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it-IT" sz="2400" b="1" dirty="0">
                <a:solidFill>
                  <a:srgbClr val="00B050"/>
                </a:solidFill>
              </a:rPr>
              <a:t>Piano Regionale della Prevenzione 2020-2025</a:t>
            </a:r>
          </a:p>
          <a:p>
            <a:pPr algn="ctr">
              <a:spcAft>
                <a:spcPts val="1800"/>
              </a:spcAft>
            </a:pPr>
            <a:r>
              <a:rPr lang="it-IT" sz="2400" b="1" dirty="0">
                <a:solidFill>
                  <a:srgbClr val="00B050"/>
                </a:solidFill>
              </a:rPr>
              <a:t>Programma Predefinito PP8</a:t>
            </a:r>
          </a:p>
          <a:p>
            <a:pPr algn="ctr"/>
            <a:endParaRPr lang="it-IT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it-IT" sz="2400" b="1" dirty="0">
                <a:solidFill>
                  <a:srgbClr val="0000FF"/>
                </a:solidFill>
              </a:rPr>
              <a:t>PIANO MIRATO DI PREVENZIONE </a:t>
            </a:r>
          </a:p>
          <a:p>
            <a:pPr algn="ctr"/>
            <a:r>
              <a:rPr lang="it-IT" sz="2400" b="1" dirty="0">
                <a:solidFill>
                  <a:srgbClr val="0000FF"/>
                </a:solidFill>
              </a:rPr>
              <a:t>DEL RISCHIO CANCEROGENO PER ESPOSIZIONE PROFESSIONALE </a:t>
            </a:r>
          </a:p>
          <a:p>
            <a:pPr algn="ctr"/>
            <a:r>
              <a:rPr lang="it-IT" sz="2400" b="1" dirty="0">
                <a:solidFill>
                  <a:srgbClr val="0000FF"/>
                </a:solidFill>
              </a:rPr>
              <a:t>A POLVERI DI LEGNO DURO</a:t>
            </a:r>
          </a:p>
        </p:txBody>
      </p:sp>
      <p:pic>
        <p:nvPicPr>
          <p:cNvPr id="1026" name="Picture 2" descr="Esposizione a polveri di leg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69" y="3680104"/>
            <a:ext cx="3994473" cy="29958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4788024" y="3592983"/>
            <a:ext cx="41764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40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4000" b="1" dirty="0">
                <a:solidFill>
                  <a:schemeClr val="accent6">
                    <a:lumMod val="75000"/>
                  </a:schemeClr>
                </a:solidFill>
              </a:rPr>
              <a:t>SEMINARIO DI AVVIO</a:t>
            </a:r>
          </a:p>
          <a:p>
            <a:endParaRPr lang="it-IT" sz="2400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it-IT" sz="2400" b="1" dirty="0">
                <a:solidFill>
                  <a:schemeClr val="accent6">
                    <a:lumMod val="75000"/>
                  </a:schemeClr>
                </a:solidFill>
              </a:rPr>
              <a:t> Data – ora</a:t>
            </a:r>
          </a:p>
          <a:p>
            <a:r>
              <a:rPr lang="it-IT" sz="2400" b="1" dirty="0">
                <a:solidFill>
                  <a:schemeClr val="accent6">
                    <a:lumMod val="75000"/>
                  </a:schemeClr>
                </a:solidFill>
              </a:rPr>
              <a:t>Luogo</a:t>
            </a:r>
            <a:endParaRPr lang="it-IT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2256" y="98040"/>
            <a:ext cx="561850" cy="604522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8100392" y="141659"/>
            <a:ext cx="1025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 err="1"/>
              <a:t>SPreSAL</a:t>
            </a:r>
            <a:r>
              <a:rPr lang="it-IT" sz="1000" b="1" dirty="0"/>
              <a:t> di</a:t>
            </a:r>
          </a:p>
          <a:p>
            <a:r>
              <a:rPr lang="it-IT" sz="1000" b="1" dirty="0"/>
              <a:t>_________ 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CCE66975-0AF3-42A7-9A88-283103477074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777" y="11254"/>
            <a:ext cx="2843809" cy="728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9B7722D-5F17-4D49-AEF4-C404F321BC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11254"/>
            <a:ext cx="561850" cy="604522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51192E9-5125-4FB6-B530-6690DD63014A}"/>
              </a:ext>
            </a:extLst>
          </p:cNvPr>
          <p:cNvSpPr txBox="1"/>
          <p:nvPr/>
        </p:nvSpPr>
        <p:spPr>
          <a:xfrm>
            <a:off x="4211960" y="73677"/>
            <a:ext cx="18233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Capofila</a:t>
            </a:r>
          </a:p>
          <a:p>
            <a:r>
              <a:rPr lang="it-IT" sz="1000" b="1" dirty="0" err="1"/>
              <a:t>SPreSAL</a:t>
            </a:r>
            <a:r>
              <a:rPr lang="it-IT" sz="1000" b="1" dirty="0"/>
              <a:t> sede di Carbonia </a:t>
            </a:r>
          </a:p>
        </p:txBody>
      </p:sp>
    </p:spTree>
    <p:extLst>
      <p:ext uri="{BB962C8B-B14F-4D97-AF65-F5344CB8AC3E}">
        <p14:creationId xmlns:p14="http://schemas.microsoft.com/office/powerpoint/2010/main" val="3363912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Segnaposto contenuto 5">
            <a:extLst>
              <a:ext uri="{FF2B5EF4-FFF2-40B4-BE49-F238E27FC236}">
                <a16:creationId xmlns:a16="http://schemas.microsoft.com/office/drawing/2014/main" id="{F4EB4A0D-8EF3-48B8-A186-19105D7453F3}"/>
              </a:ext>
            </a:extLst>
          </p:cNvPr>
          <p:cNvGraphicFramePr>
            <a:graphicFrameLocks/>
          </p:cNvGraphicFramePr>
          <p:nvPr/>
        </p:nvGraphicFramePr>
        <p:xfrm>
          <a:off x="341529" y="332656"/>
          <a:ext cx="8460942" cy="6469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4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9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23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647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>
                          <a:solidFill>
                            <a:schemeClr val="tx1"/>
                          </a:solidFill>
                        </a:rPr>
                        <a:t>PP</a:t>
                      </a:r>
                    </a:p>
                  </a:txBody>
                  <a:tcPr marL="68580" marR="68580" marT="34292" marB="34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PIANI MIRATI DI PREVENZIONE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 err="1"/>
                        <a:t>SPreSAL</a:t>
                      </a:r>
                      <a:r>
                        <a:rPr lang="it-IT" sz="1200" b="1" dirty="0"/>
                        <a:t> </a:t>
                      </a:r>
                      <a:r>
                        <a:rPr lang="it-IT" sz="1200" b="1" baseline="0" dirty="0"/>
                        <a:t> CAPOFILA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1" dirty="0"/>
                        <a:t>GRUPPI</a:t>
                      </a:r>
                      <a:r>
                        <a:rPr lang="it-IT" sz="1200" b="1" baseline="0" dirty="0"/>
                        <a:t> DI LAVORO</a:t>
                      </a:r>
                      <a:endParaRPr lang="it-IT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4249">
                <a:tc rowSpan="3">
                  <a:txBody>
                    <a:bodyPr/>
                    <a:lstStyle/>
                    <a:p>
                      <a:r>
                        <a:rPr lang="it-IT" sz="1200" dirty="0"/>
                        <a:t>PP6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per il rischio da esposizione ad amianto nell’ambito della rimozione delle tubazioni interrate in cemento amianto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Sanluri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Carbonia-Sanluri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it-IT" sz="1200" dirty="0"/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366">
                <a:tc vMerge="1"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relativo ai rischi di malattie professionali nel Comparto pesca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Olbia 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Zona Nord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6483">
                <a:tc vMerge="1">
                  <a:txBody>
                    <a:bodyPr/>
                    <a:lstStyle/>
                    <a:p>
                      <a:pPr algn="just"/>
                      <a:endParaRPr lang="it-IT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per il rischio da esposizione al radon nei luoghi di lavoro sotterranei, nei luoghi di lavoro semi sotterranei o al piano terra in aree a rischio radon/aree prioritarie, negli stabilimenti termali (</a:t>
                      </a:r>
                      <a:r>
                        <a:rPr lang="it-IT" sz="1200" kern="1200" dirty="0" err="1">
                          <a:effectLst/>
                        </a:rPr>
                        <a:t>D.Lgs.</a:t>
                      </a:r>
                      <a:r>
                        <a:rPr lang="it-IT" sz="1200" kern="1200" dirty="0">
                          <a:effectLst/>
                        </a:rPr>
                        <a:t> 101/2020)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kern="1200" dirty="0">
                        <a:effectLst/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Nuoro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Zona Centro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Rappresentanti ITL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Referente Assessorato Sanità</a:t>
                      </a: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4249">
                <a:tc rowSpan="2"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baseline="0" dirty="0">
                          <a:effectLst/>
                        </a:rPr>
                        <a:t>PP7</a:t>
                      </a:r>
                      <a:endParaRPr lang="it-IT" sz="1200" b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relativo al rischio cadute dall’alto nel comparto edilizia</a:t>
                      </a:r>
                      <a:endParaRPr lang="it-IT" sz="1200" b="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Sassari 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Zona Nord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Rappresentanti ITL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4249">
                <a:tc vMerge="1">
                  <a:txBody>
                    <a:bodyPr/>
                    <a:lstStyle/>
                    <a:p>
                      <a:pPr algn="just"/>
                      <a:endParaRPr lang="it-IT" sz="13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kern="1200" dirty="0">
                          <a:effectLst/>
                        </a:rPr>
                        <a:t>PMP relativo ai rischi legati all’utilizzo di attrezzature agricole nel settore agricoltura</a:t>
                      </a:r>
                      <a:endParaRPr lang="it-IT" sz="1200" b="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Oristano 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Zona Centro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Rappresentanti ITL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1366">
                <a:tc rowSpan="3">
                  <a:txBody>
                    <a:bodyPr/>
                    <a:lstStyle/>
                    <a:p>
                      <a:pPr algn="just"/>
                      <a:r>
                        <a:rPr lang="it-IT" sz="1200" dirty="0"/>
                        <a:t>PP8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relativo al rischio Stress Lavoro-Correlato nel comparto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di Cagliari</a:t>
                      </a:r>
                    </a:p>
                    <a:p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1366">
                <a:tc vMerge="1">
                  <a:txBody>
                    <a:bodyPr/>
                    <a:lstStyle/>
                    <a:p>
                      <a:pPr marL="0" algn="just" defTabSz="685800" rtl="0" eaLnBrk="1" latinLnBrk="0" hangingPunct="1"/>
                      <a:endParaRPr lang="it-IT" sz="13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relativo al rischio da sovraccarico biomeccanico - prevenzione patologie professionali muscolo-scheletriche nel comparto trasporti e logistica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Lanusei 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Zona Centro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1366">
                <a:tc vMerge="1">
                  <a:txBody>
                    <a:bodyPr/>
                    <a:lstStyle/>
                    <a:p>
                      <a:pPr marL="0" marR="0" lvl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3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kern="1200" dirty="0">
                          <a:effectLst/>
                        </a:rPr>
                        <a:t>PMP del rischio cancerogeno per</a:t>
                      </a:r>
                      <a:r>
                        <a:rPr lang="it-IT" sz="1200" kern="1200" baseline="0" dirty="0">
                          <a:effectLst/>
                        </a:rPr>
                        <a:t> e</a:t>
                      </a:r>
                      <a:r>
                        <a:rPr lang="it-IT" sz="1200" kern="1200" dirty="0">
                          <a:effectLst/>
                        </a:rPr>
                        <a:t>sposizione professionale a polveri di legno duro</a:t>
                      </a:r>
                      <a:endParaRPr lang="it-IT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sede di Carbonia dello </a:t>
                      </a:r>
                      <a:r>
                        <a:rPr lang="it-IT" sz="1200" dirty="0" err="1"/>
                        <a:t>SPreSAL</a:t>
                      </a:r>
                      <a:r>
                        <a:rPr lang="it-IT" sz="1200" dirty="0"/>
                        <a:t> Carbonia-Sanluri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Rappresentanti di tutte le sedi </a:t>
                      </a:r>
                      <a:r>
                        <a:rPr lang="it-IT" sz="1200" dirty="0" err="1"/>
                        <a:t>SPreSAL</a:t>
                      </a:r>
                      <a:endParaRPr lang="it-IT" sz="1200" dirty="0"/>
                    </a:p>
                    <a:p>
                      <a:r>
                        <a:rPr lang="it-IT" sz="1200" dirty="0"/>
                        <a:t>Rappresentanti INAIL</a:t>
                      </a:r>
                    </a:p>
                    <a:p>
                      <a:r>
                        <a:rPr lang="it-IT" sz="1200" dirty="0"/>
                        <a:t>Referente Assessorato Sanità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2" marB="34292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Freccia a destra 2">
            <a:extLst>
              <a:ext uri="{FF2B5EF4-FFF2-40B4-BE49-F238E27FC236}">
                <a16:creationId xmlns:a16="http://schemas.microsoft.com/office/drawing/2014/main" id="{6840CF9A-ABB6-4052-B349-E7B937D5D431}"/>
              </a:ext>
            </a:extLst>
          </p:cNvPr>
          <p:cNvSpPr/>
          <p:nvPr/>
        </p:nvSpPr>
        <p:spPr>
          <a:xfrm>
            <a:off x="36729" y="6296970"/>
            <a:ext cx="684317" cy="456748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4675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726474FA-37E0-4E11-8BE8-A3DABFC91B1D}"/>
              </a:ext>
            </a:extLst>
          </p:cNvPr>
          <p:cNvSpPr txBox="1"/>
          <p:nvPr/>
        </p:nvSpPr>
        <p:spPr>
          <a:xfrm>
            <a:off x="-14456" y="1196752"/>
            <a:ext cx="9150179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Sulla base degli obiettivi e delle strategie dei Piani Mirati di Prevenzione </a:t>
            </a:r>
          </a:p>
          <a:p>
            <a:pPr algn="just"/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condivisi</a:t>
            </a:r>
            <a:r>
              <a:rPr lang="it-IT" b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anche nel 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Comitato Regionale di Coordinamento di cui all’art. 7 del </a:t>
            </a:r>
            <a:r>
              <a:rPr lang="it-IT" dirty="0" err="1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D.Lgs.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 81/08, pure con le Parti Sociali</a:t>
            </a:r>
          </a:p>
          <a:p>
            <a:pPr algn="just"/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just"/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ctr"/>
            <a:r>
              <a:rPr lang="it-IT" b="1" dirty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sono state predisposte le pianificazioni</a:t>
            </a:r>
          </a:p>
          <a:p>
            <a:pPr algn="just"/>
            <a:r>
              <a:rPr lang="it-IT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(da parte degli appositi Gruppi di Lavoro comprendenti referenti dell’Assessorato Sanità, degli </a:t>
            </a:r>
            <a:r>
              <a:rPr lang="it-IT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SPreSAL</a:t>
            </a:r>
            <a:r>
              <a:rPr lang="it-IT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dell’INAIL e degli ITL)</a:t>
            </a:r>
          </a:p>
          <a:p>
            <a:pPr algn="just"/>
            <a:endParaRPr lang="it-IT" kern="1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b="1" dirty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dei Programmi Predefiniti PP6, PP7 e PP8 </a:t>
            </a:r>
            <a:r>
              <a:rPr lang="it-IT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del Macro Obiettivo 4 “</a:t>
            </a:r>
            <a:r>
              <a:rPr lang="it-IT" i="1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Infortuni e incidenti sul lavoro, malattie professionali</a:t>
            </a:r>
            <a:r>
              <a:rPr lang="it-IT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it-IT" b="1" dirty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con i relativi 8 Piani Mirati di Prevenzione (PMP)</a:t>
            </a:r>
          </a:p>
          <a:p>
            <a:pPr algn="ctr"/>
            <a:endParaRPr lang="it-IT" b="1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ctr"/>
            <a:endParaRPr lang="it-IT" b="1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ctr"/>
            <a:endParaRPr lang="it-IT" b="1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ctr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che sono state </a:t>
            </a:r>
            <a:r>
              <a:rPr lang="it-IT" b="1" dirty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inserite</a:t>
            </a:r>
          </a:p>
          <a:p>
            <a:pPr algn="ctr"/>
            <a:r>
              <a:rPr lang="it-IT" b="1" dirty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nel Piano Regionale della Prevenzione 2020-2025</a:t>
            </a:r>
            <a:endParaRPr lang="it-IT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ctr"/>
            <a:r>
              <a:rPr lang="it-IT" dirty="0">
                <a:solidFill>
                  <a:srgbClr val="2016E4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adottato con Deliberazione della Giunta Regionale n. 50/46 del 28.12.2021</a:t>
            </a:r>
          </a:p>
          <a:p>
            <a:pPr algn="ctr"/>
            <a:r>
              <a:rPr lang="it-IT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pubblicata sul 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sito istituzionale regionale</a:t>
            </a:r>
          </a:p>
          <a:p>
            <a:pPr algn="ctr"/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(link: </a:t>
            </a:r>
            <a:r>
              <a:rPr lang="it-IT" sz="16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3"/>
              </a:rPr>
              <a:t>https://delibere.regione.sardegna.it/it/homepage.page?selectedNode=date_2021_12_28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it-IT" sz="1600" dirty="0">
              <a:solidFill>
                <a:srgbClr val="2016E4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</p:txBody>
      </p:sp>
      <p:sp>
        <p:nvSpPr>
          <p:cNvPr id="14" name="Freccia in giù 13">
            <a:extLst>
              <a:ext uri="{FF2B5EF4-FFF2-40B4-BE49-F238E27FC236}">
                <a16:creationId xmlns:a16="http://schemas.microsoft.com/office/drawing/2014/main" id="{66A075FC-C6BF-4793-9C2A-66333BE8C4A9}"/>
              </a:ext>
            </a:extLst>
          </p:cNvPr>
          <p:cNvSpPr/>
          <p:nvPr/>
        </p:nvSpPr>
        <p:spPr>
          <a:xfrm>
            <a:off x="4303340" y="1944450"/>
            <a:ext cx="322262" cy="542925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" name="Freccia in giù 14">
            <a:extLst>
              <a:ext uri="{FF2B5EF4-FFF2-40B4-BE49-F238E27FC236}">
                <a16:creationId xmlns:a16="http://schemas.microsoft.com/office/drawing/2014/main" id="{D68B2725-BD73-409F-B70B-09BEB329AB11}"/>
              </a:ext>
            </a:extLst>
          </p:cNvPr>
          <p:cNvSpPr/>
          <p:nvPr/>
        </p:nvSpPr>
        <p:spPr>
          <a:xfrm>
            <a:off x="4374865" y="4395003"/>
            <a:ext cx="322262" cy="542925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DDADE2C-2034-4B45-A68A-BC09D9BC02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30D34D0B-6DF5-4787-88BB-44FFE38FB306}"/>
              </a:ext>
            </a:extLst>
          </p:cNvPr>
          <p:cNvSpPr/>
          <p:nvPr/>
        </p:nvSpPr>
        <p:spPr>
          <a:xfrm>
            <a:off x="2393477" y="513917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AD33789-D248-4ADB-B019-7E332A2B25CD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  <p:extLst>
      <p:ext uri="{BB962C8B-B14F-4D97-AF65-F5344CB8AC3E}">
        <p14:creationId xmlns:p14="http://schemas.microsoft.com/office/powerpoint/2010/main" val="2469763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ttangolo arrotondato 25"/>
          <p:cNvSpPr/>
          <p:nvPr/>
        </p:nvSpPr>
        <p:spPr>
          <a:xfrm>
            <a:off x="3056356" y="6145096"/>
            <a:ext cx="3672408" cy="648072"/>
          </a:xfrm>
          <a:prstGeom prst="round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i="1" dirty="0">
                <a:latin typeface="Arial" pitchFamily="34" charset="0"/>
                <a:cs typeface="Arial" pitchFamily="34" charset="0"/>
              </a:rPr>
              <a:t>PIANO MIRATO DI PREVENZIONE</a:t>
            </a:r>
          </a:p>
        </p:txBody>
      </p:sp>
      <p:sp>
        <p:nvSpPr>
          <p:cNvPr id="2" name="Rettangolo arrotondato 1"/>
          <p:cNvSpPr/>
          <p:nvPr/>
        </p:nvSpPr>
        <p:spPr>
          <a:xfrm>
            <a:off x="2908865" y="2060848"/>
            <a:ext cx="3967391" cy="8640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ASSISTENZA</a:t>
            </a:r>
          </a:p>
          <a:p>
            <a:pPr algn="ctr"/>
            <a:r>
              <a:rPr lang="it-IT" sz="1100" b="1" dirty="0"/>
              <a:t>(</a:t>
            </a:r>
            <a:r>
              <a:rPr lang="it-IT" sz="1100" dirty="0"/>
              <a:t>progettazione, seminario di avvio, informazione e formazione)</a:t>
            </a:r>
          </a:p>
        </p:txBody>
      </p:sp>
      <p:sp>
        <p:nvSpPr>
          <p:cNvPr id="3" name="Croce 2"/>
          <p:cNvSpPr/>
          <p:nvPr/>
        </p:nvSpPr>
        <p:spPr>
          <a:xfrm>
            <a:off x="4674104" y="4504256"/>
            <a:ext cx="436912" cy="43691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arrotondato 13"/>
          <p:cNvSpPr/>
          <p:nvPr/>
        </p:nvSpPr>
        <p:spPr>
          <a:xfrm>
            <a:off x="2908865" y="5013176"/>
            <a:ext cx="3967391" cy="864096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VALUTAZIONE EFFICACIA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2908865" y="3530394"/>
            <a:ext cx="3967391" cy="86409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VIGILANZA</a:t>
            </a:r>
          </a:p>
        </p:txBody>
      </p:sp>
      <p:sp>
        <p:nvSpPr>
          <p:cNvPr id="21" name="Croce 20"/>
          <p:cNvSpPr/>
          <p:nvPr/>
        </p:nvSpPr>
        <p:spPr>
          <a:xfrm>
            <a:off x="4674104" y="3006277"/>
            <a:ext cx="436912" cy="43691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1 12"/>
          <p:cNvCxnSpPr>
            <a:cxnSpLocks/>
          </p:cNvCxnSpPr>
          <p:nvPr/>
        </p:nvCxnSpPr>
        <p:spPr>
          <a:xfrm>
            <a:off x="2067907" y="6021288"/>
            <a:ext cx="502437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ttangolo 14"/>
          <p:cNvSpPr/>
          <p:nvPr/>
        </p:nvSpPr>
        <p:spPr>
          <a:xfrm>
            <a:off x="2067907" y="2286746"/>
            <a:ext cx="807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/>
              <a:t>FASE 1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2067907" y="3777776"/>
            <a:ext cx="807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/>
              <a:t>FASE 2</a:t>
            </a:r>
          </a:p>
        </p:txBody>
      </p:sp>
      <p:sp>
        <p:nvSpPr>
          <p:cNvPr id="28" name="Rettangolo 27"/>
          <p:cNvSpPr/>
          <p:nvPr/>
        </p:nvSpPr>
        <p:spPr>
          <a:xfrm>
            <a:off x="2067907" y="5260558"/>
            <a:ext cx="807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dirty="0"/>
              <a:t>FASE 3</a:t>
            </a:r>
          </a:p>
        </p:txBody>
      </p:sp>
      <p:sp>
        <p:nvSpPr>
          <p:cNvPr id="16" name="Freccia in giù 15"/>
          <p:cNvSpPr/>
          <p:nvPr/>
        </p:nvSpPr>
        <p:spPr>
          <a:xfrm>
            <a:off x="1667023" y="2032475"/>
            <a:ext cx="367904" cy="3960440"/>
          </a:xfrm>
          <a:prstGeom prst="downArrow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22" name="Rettangolo arrotondato 21"/>
          <p:cNvSpPr/>
          <p:nvPr/>
        </p:nvSpPr>
        <p:spPr>
          <a:xfrm>
            <a:off x="742838" y="942725"/>
            <a:ext cx="7524751" cy="343037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percorso dei Piani Mirati di Prevenzione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 flipV="1">
            <a:off x="192250" y="767364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755576" y="980728"/>
            <a:ext cx="7524751" cy="343037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percorso dei Piani Mirati di Prevenzione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1473B440-6242-4AA2-A126-3D411A19E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24" name="Rettangolo 23">
            <a:extLst>
              <a:ext uri="{FF2B5EF4-FFF2-40B4-BE49-F238E27FC236}">
                <a16:creationId xmlns:a16="http://schemas.microsoft.com/office/drawing/2014/main" id="{002EA748-F9D9-44D6-9E5C-BB002813AC80}"/>
              </a:ext>
            </a:extLst>
          </p:cNvPr>
          <p:cNvSpPr/>
          <p:nvPr/>
        </p:nvSpPr>
        <p:spPr>
          <a:xfrm>
            <a:off x="2342056" y="474327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D92F569C-F209-4AA8-9879-4C8CA3DB0156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  <p:extLst>
      <p:ext uri="{BB962C8B-B14F-4D97-AF65-F5344CB8AC3E}">
        <p14:creationId xmlns:p14="http://schemas.microsoft.com/office/powerpoint/2010/main" val="2263750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arrotondato 8"/>
          <p:cNvSpPr/>
          <p:nvPr/>
        </p:nvSpPr>
        <p:spPr>
          <a:xfrm>
            <a:off x="520873" y="2199972"/>
            <a:ext cx="8342615" cy="4469388"/>
          </a:xfrm>
          <a:prstGeom prst="roundRect">
            <a:avLst>
              <a:gd name="adj" fmla="val 3539"/>
            </a:avLst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605616" y="2512940"/>
            <a:ext cx="811385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it-IT" b="1" dirty="0"/>
              <a:t>Progettazione di dettaglio del PMP nell’ambito di un apposito Gruppo di Lavoro</a:t>
            </a:r>
            <a:r>
              <a:rPr lang="it-IT" dirty="0"/>
              <a:t>, comprendente:</a:t>
            </a:r>
            <a:endParaRPr lang="it-IT" b="1" dirty="0"/>
          </a:p>
          <a:p>
            <a:pPr marL="557212" lvl="1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b="1" dirty="0"/>
              <a:t>Definizione dei criteri di ricerca/selezione delle imprese</a:t>
            </a:r>
            <a:r>
              <a:rPr lang="it-IT" dirty="0"/>
              <a:t> da coinvolgere nel PMP</a:t>
            </a:r>
          </a:p>
          <a:p>
            <a:pPr marL="557212" lvl="1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b="1" dirty="0"/>
              <a:t>Definizione</a:t>
            </a:r>
            <a:r>
              <a:rPr lang="it-IT" dirty="0"/>
              <a:t> </a:t>
            </a:r>
            <a:r>
              <a:rPr lang="it-IT" b="1" dirty="0"/>
              <a:t>delle modalità di coinvolgimento delle imprese</a:t>
            </a:r>
            <a:r>
              <a:rPr lang="it-IT" dirty="0"/>
              <a:t> nel PMP</a:t>
            </a:r>
          </a:p>
          <a:p>
            <a:pPr marL="557212" lvl="1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b="1" dirty="0"/>
              <a:t>Esame di  buone prassi/buone pratiche</a:t>
            </a:r>
            <a:r>
              <a:rPr lang="it-IT" dirty="0"/>
              <a:t> già applicate in ambito nazionale per il comparto/rischio di interesse, o stesura di buone pratiche, </a:t>
            </a:r>
            <a:r>
              <a:rPr lang="it-IT" b="1" dirty="0"/>
              <a:t>e redazione del relativo Documento</a:t>
            </a:r>
          </a:p>
          <a:p>
            <a:pPr marL="557212" lvl="1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b="1" dirty="0"/>
              <a:t>Predisposizione di una scheda di autovalutazione aziendale </a:t>
            </a:r>
            <a:r>
              <a:rPr lang="it-IT" dirty="0"/>
              <a:t>da somministrare alle imprese, o adattamento alla realtà locale di schede già disponibili</a:t>
            </a:r>
          </a:p>
          <a:p>
            <a:pPr marL="557212" lvl="1" indent="-285750" algn="just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it-IT" b="1" dirty="0"/>
              <a:t>Individuazione degli indicatori per la valutazione dell’efficacia </a:t>
            </a:r>
            <a:r>
              <a:rPr lang="it-IT" dirty="0"/>
              <a:t>del PMP</a:t>
            </a:r>
          </a:p>
        </p:txBody>
      </p:sp>
      <p:sp>
        <p:nvSpPr>
          <p:cNvPr id="2" name="Rettangolo 1"/>
          <p:cNvSpPr/>
          <p:nvPr/>
        </p:nvSpPr>
        <p:spPr>
          <a:xfrm>
            <a:off x="51618" y="3346822"/>
            <a:ext cx="553998" cy="2240998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PROGETTAZIONE</a:t>
            </a:r>
            <a:endParaRPr lang="it-IT" sz="2400" dirty="0"/>
          </a:p>
        </p:txBody>
      </p:sp>
      <p:sp>
        <p:nvSpPr>
          <p:cNvPr id="13" name="Avanti o successivo 1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1830D2DC-2374-4B87-ACF1-FBFC9F9F8575}"/>
              </a:ext>
            </a:extLst>
          </p:cNvPr>
          <p:cNvSpPr/>
          <p:nvPr/>
        </p:nvSpPr>
        <p:spPr>
          <a:xfrm>
            <a:off x="8928651" y="6669360"/>
            <a:ext cx="215349" cy="188640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242639" y="1394559"/>
            <a:ext cx="8649841" cy="648072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FASE 1 ASSISTENZA - Progettazione</a:t>
            </a:r>
            <a:r>
              <a:rPr lang="it-IT" dirty="0"/>
              <a:t>: attività svolte da </a:t>
            </a:r>
            <a:r>
              <a:rPr lang="it-IT" dirty="0">
                <a:solidFill>
                  <a:schemeClr val="tx1"/>
                </a:solidFill>
              </a:rPr>
              <a:t>settembre 2021 a marzo 2022</a:t>
            </a:r>
            <a:endParaRPr lang="it-IT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742838" y="942725"/>
            <a:ext cx="7524751" cy="343037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percorso dei Piani Mirati di Prevenzione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C320846E-4E92-4E82-9107-8D92C9216D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12F6E2C2-9E82-4163-8A6A-238032846905}"/>
              </a:ext>
            </a:extLst>
          </p:cNvPr>
          <p:cNvSpPr/>
          <p:nvPr/>
        </p:nvSpPr>
        <p:spPr>
          <a:xfrm>
            <a:off x="2393477" y="513917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DB72430-AE4E-4C5F-B53B-A2324E5E31B9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  <p:extLst>
      <p:ext uri="{BB962C8B-B14F-4D97-AF65-F5344CB8AC3E}">
        <p14:creationId xmlns:p14="http://schemas.microsoft.com/office/powerpoint/2010/main" val="2420253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arrotondato 8"/>
          <p:cNvSpPr/>
          <p:nvPr/>
        </p:nvSpPr>
        <p:spPr>
          <a:xfrm>
            <a:off x="718458" y="1514629"/>
            <a:ext cx="8274434" cy="2806950"/>
          </a:xfrm>
          <a:prstGeom prst="roundRect">
            <a:avLst>
              <a:gd name="adj" fmla="val 3539"/>
            </a:avLst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>
            <a:off x="692375" y="1573583"/>
            <a:ext cx="827443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 algn="just">
              <a:buFont typeface="Wingdings" panose="05000000000000000000" pitchFamily="2" charset="2"/>
              <a:buChar char="ü"/>
            </a:pPr>
            <a:r>
              <a:rPr lang="it-IT" dirty="0"/>
              <a:t>Realizzazione di </a:t>
            </a:r>
            <a:r>
              <a:rPr lang="it-IT" b="1" dirty="0"/>
              <a:t>seminario di avvio</a:t>
            </a:r>
            <a:r>
              <a:rPr lang="it-IT" b="1" dirty="0">
                <a:solidFill>
                  <a:srgbClr val="2016E4"/>
                </a:solidFill>
              </a:rPr>
              <a:t> </a:t>
            </a:r>
            <a:r>
              <a:rPr lang="it-IT" dirty="0">
                <a:solidFill>
                  <a:srgbClr val="2016E4"/>
                </a:solidFill>
              </a:rPr>
              <a:t>(anno 2022) </a:t>
            </a:r>
            <a:r>
              <a:rPr lang="it-IT" dirty="0"/>
              <a:t>a cui sono state invitate le imprese selezionate - anche mediante la collaborazione con associazioni di categoria/organizzazioni sindacali/enti bilaterali/organismi paritetici - per:</a:t>
            </a:r>
          </a:p>
          <a:p>
            <a:pPr marL="533400" indent="-261938" algn="just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it-IT" dirty="0"/>
              <a:t>la presentazione del PMP e delle relative finalità </a:t>
            </a:r>
          </a:p>
          <a:p>
            <a:pPr marL="533400" indent="-261938" algn="just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it-IT" dirty="0"/>
              <a:t>la condivisione degli obiettivi</a:t>
            </a:r>
          </a:p>
          <a:p>
            <a:pPr marL="533400" indent="-261938" algn="just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it-IT" dirty="0"/>
              <a:t>la condivisione del Documento di buone pratiche </a:t>
            </a:r>
          </a:p>
          <a:p>
            <a:pPr marL="533400" indent="-261938" algn="just"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it-IT" dirty="0"/>
              <a:t>la condivisione e la distribuzione della scheda di autovalutazione aziendale, da restituire successivamente, debitamente compilata, allo </a:t>
            </a:r>
            <a:r>
              <a:rPr lang="it-IT" dirty="0" err="1"/>
              <a:t>SPreSAL</a:t>
            </a:r>
            <a:r>
              <a:rPr lang="it-IT" dirty="0"/>
              <a:t> territorialmente competente</a:t>
            </a:r>
          </a:p>
        </p:txBody>
      </p:sp>
      <p:sp>
        <p:nvSpPr>
          <p:cNvPr id="2" name="Rettangolo 1"/>
          <p:cNvSpPr/>
          <p:nvPr/>
        </p:nvSpPr>
        <p:spPr>
          <a:xfrm>
            <a:off x="-32964" y="2271850"/>
            <a:ext cx="800219" cy="1342675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SEMINARIO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 DI AVVIO</a:t>
            </a:r>
            <a:endParaRPr lang="it-IT" sz="2000" dirty="0"/>
          </a:p>
        </p:txBody>
      </p:sp>
      <p:sp>
        <p:nvSpPr>
          <p:cNvPr id="11" name="Rettangolo 10"/>
          <p:cNvSpPr/>
          <p:nvPr/>
        </p:nvSpPr>
        <p:spPr>
          <a:xfrm>
            <a:off x="-54885" y="4549205"/>
            <a:ext cx="800219" cy="1799274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INFORMAZIONE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E FORMAZIONE</a:t>
            </a:r>
            <a:endParaRPr lang="it-IT" sz="2000" dirty="0"/>
          </a:p>
        </p:txBody>
      </p:sp>
      <p:sp>
        <p:nvSpPr>
          <p:cNvPr id="12" name="Rettangolo arrotondato 11"/>
          <p:cNvSpPr/>
          <p:nvPr/>
        </p:nvSpPr>
        <p:spPr>
          <a:xfrm>
            <a:off x="719252" y="4419224"/>
            <a:ext cx="8273639" cy="2359620"/>
          </a:xfrm>
          <a:prstGeom prst="roundRect">
            <a:avLst>
              <a:gd name="adj" fmla="val 3539"/>
            </a:avLst>
          </a:prstGeom>
          <a:solidFill>
            <a:schemeClr val="bg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719252" y="4447170"/>
            <a:ext cx="8273640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it-IT" b="1" dirty="0"/>
              <a:t>Formazione</a:t>
            </a:r>
            <a:r>
              <a:rPr lang="it-IT" dirty="0"/>
              <a:t> </a:t>
            </a:r>
            <a:r>
              <a:rPr lang="it-IT" b="1" dirty="0"/>
              <a:t>del personale </a:t>
            </a:r>
            <a:r>
              <a:rPr lang="it-IT" b="1" dirty="0" err="1"/>
              <a:t>SPreSAL</a:t>
            </a:r>
            <a:r>
              <a:rPr lang="it-IT" b="1" dirty="0"/>
              <a:t> </a:t>
            </a:r>
            <a:r>
              <a:rPr lang="it-IT" dirty="0"/>
              <a:t>e possibilmente anche</a:t>
            </a:r>
            <a:r>
              <a:rPr lang="it-IT" b="1" dirty="0">
                <a:solidFill>
                  <a:srgbClr val="2016E4"/>
                </a:solidFill>
              </a:rPr>
              <a:t> </a:t>
            </a:r>
            <a:r>
              <a:rPr lang="it-IT" dirty="0"/>
              <a:t>degli altri Organi di Vigilanza </a:t>
            </a:r>
            <a:r>
              <a:rPr lang="it-IT" dirty="0">
                <a:solidFill>
                  <a:srgbClr val="2016E4"/>
                </a:solidFill>
              </a:rPr>
              <a:t>(anno 2022)</a:t>
            </a:r>
          </a:p>
          <a:p>
            <a:pPr marL="285750" indent="-285750" algn="just">
              <a:spcBef>
                <a:spcPts val="400"/>
              </a:spcBef>
              <a:buFont typeface="Wingdings" panose="05000000000000000000" pitchFamily="2" charset="2"/>
              <a:buChar char="ü"/>
            </a:pPr>
            <a:r>
              <a:rPr lang="it-IT" b="1" dirty="0"/>
              <a:t>Interventi di comunicazione/informazione </a:t>
            </a:r>
            <a:r>
              <a:rPr lang="it-IT" dirty="0"/>
              <a:t>sull’aggiornamento delle buone pratiche e/o materiale documentale/informativo nei portali istituzionali e in quelli degli stakeholder </a:t>
            </a:r>
            <a:r>
              <a:rPr lang="it-IT" dirty="0">
                <a:solidFill>
                  <a:srgbClr val="2016E4"/>
                </a:solidFill>
              </a:rPr>
              <a:t>(dal 2022 al 2025)</a:t>
            </a:r>
            <a:endParaRPr lang="it-IT" dirty="0"/>
          </a:p>
          <a:p>
            <a:pPr marL="285750" indent="-285750" algn="just">
              <a:spcBef>
                <a:spcPts val="400"/>
              </a:spcBef>
              <a:buFont typeface="Wingdings" panose="05000000000000000000" pitchFamily="2" charset="2"/>
              <a:buChar char="ü"/>
            </a:pPr>
            <a:r>
              <a:rPr lang="it-IT" b="1" dirty="0"/>
              <a:t>Formazione delle figure aziendali della prevenzione delle imprese </a:t>
            </a:r>
            <a:r>
              <a:rPr lang="it-IT" dirty="0">
                <a:solidFill>
                  <a:srgbClr val="2016E4"/>
                </a:solidFill>
              </a:rPr>
              <a:t>(anno 2023)</a:t>
            </a:r>
            <a:r>
              <a:rPr lang="it-IT" b="1" dirty="0"/>
              <a:t> e assistenza alle imprese</a:t>
            </a:r>
            <a:r>
              <a:rPr lang="it-IT" dirty="0"/>
              <a:t> </a:t>
            </a:r>
            <a:r>
              <a:rPr lang="it-IT" dirty="0">
                <a:solidFill>
                  <a:srgbClr val="2016E4"/>
                </a:solidFill>
              </a:rPr>
              <a:t>(dal 2023 al 2025) </a:t>
            </a:r>
            <a:r>
              <a:rPr lang="it-IT" dirty="0"/>
              <a:t>in merito, tra l’altro, ai contenuti del Documento sulle buone pratiche condiviso nel seminario di avvio</a:t>
            </a:r>
            <a:endParaRPr lang="it-IT" dirty="0">
              <a:solidFill>
                <a:srgbClr val="2016E4"/>
              </a:solidFill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1403648" y="1063270"/>
            <a:ext cx="6634329" cy="378948"/>
          </a:xfrm>
          <a:prstGeom prst="round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FASE 1 ASSISTENZA: </a:t>
            </a:r>
            <a:r>
              <a:rPr lang="it-IT" dirty="0"/>
              <a:t>seminario di avvio, informazione e formazione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 flipV="1">
            <a:off x="206679" y="52115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767255" y="622737"/>
            <a:ext cx="7524751" cy="343037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percorso dei Piani Mirati di Prevenzione</a:t>
            </a: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9C931075-8AD0-4A83-B7E5-65BE104696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563AB0FB-A05E-4B91-808E-5634D5977FB2}"/>
              </a:ext>
            </a:extLst>
          </p:cNvPr>
          <p:cNvSpPr/>
          <p:nvPr/>
        </p:nvSpPr>
        <p:spPr>
          <a:xfrm>
            <a:off x="2384922" y="306999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E294850-6D41-490F-95AD-05A7795EECEB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  <p:extLst>
      <p:ext uri="{BB962C8B-B14F-4D97-AF65-F5344CB8AC3E}">
        <p14:creationId xmlns:p14="http://schemas.microsoft.com/office/powerpoint/2010/main" val="486077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arrotondato 11"/>
          <p:cNvSpPr/>
          <p:nvPr/>
        </p:nvSpPr>
        <p:spPr>
          <a:xfrm>
            <a:off x="295114" y="5029050"/>
            <a:ext cx="8553772" cy="1606716"/>
          </a:xfrm>
          <a:prstGeom prst="roundRect">
            <a:avLst>
              <a:gd name="adj" fmla="val 3539"/>
            </a:avLst>
          </a:prstGeom>
          <a:solidFill>
            <a:schemeClr val="bg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arrotondato 10"/>
          <p:cNvSpPr/>
          <p:nvPr/>
        </p:nvSpPr>
        <p:spPr>
          <a:xfrm>
            <a:off x="249958" y="1905656"/>
            <a:ext cx="8644084" cy="2206468"/>
          </a:xfrm>
          <a:prstGeom prst="roundRect">
            <a:avLst>
              <a:gd name="adj" fmla="val 3539"/>
            </a:avLst>
          </a:prstGeom>
          <a:solidFill>
            <a:schemeClr val="bg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Rettangolo 21"/>
          <p:cNvSpPr/>
          <p:nvPr/>
        </p:nvSpPr>
        <p:spPr>
          <a:xfrm>
            <a:off x="320737" y="1942734"/>
            <a:ext cx="857330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dirty="0"/>
              <a:t>Monitoraggio dell’attuazione del PMP con:</a:t>
            </a:r>
          </a:p>
          <a:p>
            <a:pPr marL="533400" lvl="1" indent="-2667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/>
              <a:t>esame delle schede di autovalutazione aziendale ricevute dalle imprese </a:t>
            </a:r>
            <a:r>
              <a:rPr lang="it-IT" dirty="0">
                <a:solidFill>
                  <a:srgbClr val="2016E4"/>
                </a:solidFill>
              </a:rPr>
              <a:t>(2023-2024)</a:t>
            </a:r>
          </a:p>
          <a:p>
            <a:pPr marL="533400" lvl="1" indent="-266700" algn="just">
              <a:buFont typeface="Wingdings" panose="05000000000000000000" pitchFamily="2" charset="2"/>
              <a:buChar char="§"/>
            </a:pPr>
            <a:r>
              <a:rPr lang="it-IT" dirty="0"/>
              <a:t>ispezione in un campione di imprese coinvolte nel PMP, a partire da quelle che non hanno restituito la scheda di autovalutazione compilata e da quelle per le quali si sono rilevate situazioni a rischio dall’esame della scheda di autovalutazione </a:t>
            </a:r>
            <a:r>
              <a:rPr lang="it-IT" dirty="0">
                <a:solidFill>
                  <a:srgbClr val="2016E4"/>
                </a:solidFill>
              </a:rPr>
              <a:t>(2024-2025)</a:t>
            </a:r>
          </a:p>
        </p:txBody>
      </p:sp>
      <p:sp>
        <p:nvSpPr>
          <p:cNvPr id="19" name="Rettangolo arrotondato 18"/>
          <p:cNvSpPr/>
          <p:nvPr/>
        </p:nvSpPr>
        <p:spPr>
          <a:xfrm>
            <a:off x="3026141" y="1335036"/>
            <a:ext cx="3024335" cy="458385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FASE 2: VIGILANZA</a:t>
            </a:r>
          </a:p>
        </p:txBody>
      </p:sp>
      <p:sp>
        <p:nvSpPr>
          <p:cNvPr id="14" name="Rettangolo arrotondato 13"/>
          <p:cNvSpPr/>
          <p:nvPr/>
        </p:nvSpPr>
        <p:spPr>
          <a:xfrm>
            <a:off x="2475750" y="4476044"/>
            <a:ext cx="4328856" cy="454580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FASE 3: VALUTAZIONE EFFICACIA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249958" y="5004550"/>
            <a:ext cx="8624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0" indent="-2667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dirty="0"/>
              <a:t>Prevede - sulla base degli indicatori per la valutazione di efficacia definiti nella progettazione e delle informazioni reperite nella Fase 2 di vigilanza - la verifica dell’efficacia del PMP attuato, con particolare riferimento a:</a:t>
            </a:r>
          </a:p>
          <a:p>
            <a:pPr marL="622300" lvl="0" indent="-266700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/>
              <a:t>analisi delle buone pratiche applicate e delle misure di miglioramento attuate</a:t>
            </a:r>
          </a:p>
          <a:p>
            <a:pPr marL="622300" lvl="0" indent="-266700" algn="just">
              <a:buFont typeface="Wingdings" panose="05000000000000000000" pitchFamily="2" charset="2"/>
              <a:buChar char="§"/>
            </a:pPr>
            <a:r>
              <a:rPr lang="it-IT" dirty="0"/>
              <a:t>restituzione dei risultati anche con pubblicazione nei portali istituzionali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6804606" y="4541751"/>
            <a:ext cx="132279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800"/>
              </a:lnSpc>
              <a:spcBef>
                <a:spcPts val="1200"/>
              </a:spcBef>
            </a:pPr>
            <a:r>
              <a:rPr lang="it-IT" dirty="0">
                <a:solidFill>
                  <a:srgbClr val="2016E4"/>
                </a:solidFill>
              </a:rPr>
              <a:t>(anno 2025)</a:t>
            </a:r>
          </a:p>
        </p:txBody>
      </p:sp>
      <p:sp>
        <p:nvSpPr>
          <p:cNvPr id="17" name="Rettangolo arrotondato 16"/>
          <p:cNvSpPr/>
          <p:nvPr/>
        </p:nvSpPr>
        <p:spPr>
          <a:xfrm>
            <a:off x="755649" y="775696"/>
            <a:ext cx="7524751" cy="343037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Il percorso dei Piani Mirati di Prevenzione</a:t>
            </a: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 flipV="1">
            <a:off x="161541" y="59800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7C398502-FE2A-4648-90CA-7F83F8A33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BE9D7888-77D6-4911-B52C-9D77F2439E8B}"/>
              </a:ext>
            </a:extLst>
          </p:cNvPr>
          <p:cNvSpPr/>
          <p:nvPr/>
        </p:nvSpPr>
        <p:spPr>
          <a:xfrm>
            <a:off x="2303498" y="373899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FF49ADCF-7704-41D5-9073-2C1AC74E3DF6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  <p:extLst>
      <p:ext uri="{BB962C8B-B14F-4D97-AF65-F5344CB8AC3E}">
        <p14:creationId xmlns:p14="http://schemas.microsoft.com/office/powerpoint/2010/main" val="4125363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2555776" y="306366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flipV="1">
            <a:off x="0" y="475959"/>
            <a:ext cx="9126787" cy="45719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-8607" y="462143"/>
            <a:ext cx="914400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chemeClr val="accent1">
                    <a:lumMod val="75000"/>
                  </a:schemeClr>
                </a:solidFill>
              </a:rPr>
              <a:t>SEMINARIO DI AVVIO</a:t>
            </a:r>
          </a:p>
          <a:p>
            <a:pPr algn="ctr"/>
            <a:r>
              <a:rPr lang="it-IT" sz="1600" b="1" dirty="0">
                <a:solidFill>
                  <a:schemeClr val="accent1">
                    <a:lumMod val="75000"/>
                  </a:schemeClr>
                </a:solidFill>
              </a:rPr>
              <a:t>PIANO MIRATO DI PREVENZIONE </a:t>
            </a:r>
          </a:p>
          <a:p>
            <a:pPr algn="ctr">
              <a:spcAft>
                <a:spcPts val="600"/>
              </a:spcAft>
            </a:pPr>
            <a:r>
              <a:rPr lang="it-IT" sz="1600" b="1" dirty="0">
                <a:solidFill>
                  <a:schemeClr val="accent1">
                    <a:lumMod val="75000"/>
                  </a:schemeClr>
                </a:solidFill>
              </a:rPr>
              <a:t>DEL RISCHIO CANCEROGENO PER ESPOSIZIONE PROFESSIONALE A POLVERI DI LEGNO DURO</a:t>
            </a:r>
          </a:p>
          <a:p>
            <a:pPr algn="ctr"/>
            <a:r>
              <a:rPr lang="it-IT" sz="2000" b="1" u="sng" dirty="0">
                <a:solidFill>
                  <a:schemeClr val="accent1">
                    <a:lumMod val="75000"/>
                  </a:schemeClr>
                </a:solidFill>
              </a:rPr>
              <a:t>Programma della giornata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614395"/>
              </p:ext>
            </p:extLst>
          </p:nvPr>
        </p:nvGraphicFramePr>
        <p:xfrm>
          <a:off x="17213" y="1783080"/>
          <a:ext cx="9143999" cy="5074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28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7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tabLst>
                          <a:tab pos="1163638" algn="l"/>
                        </a:tabLst>
                      </a:pPr>
                      <a:r>
                        <a:rPr lang="it-IT" sz="1500" dirty="0"/>
                        <a:t>Ore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Argomento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/>
                        <a:t>Relatori</a:t>
                      </a:r>
                    </a:p>
                    <a:p>
                      <a:r>
                        <a:rPr lang="it-IT" sz="15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it-IT" sz="15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SPreSAL</a:t>
                      </a:r>
                      <a:r>
                        <a:rPr lang="it-IT" sz="15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sede di ________)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Dalle ___ alle ___</a:t>
                      </a:r>
                    </a:p>
                    <a:p>
                      <a:pPr algn="ctr"/>
                      <a:r>
                        <a:rPr lang="it-IT" sz="1000" dirty="0">
                          <a:solidFill>
                            <a:srgbClr val="FF0000"/>
                          </a:solidFill>
                        </a:rPr>
                        <a:t>(10 minuti)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500" dirty="0"/>
                        <a:t>Accoglienza e registrazione presenti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Dalle ___ alle ___</a:t>
                      </a:r>
                    </a:p>
                    <a:p>
                      <a:pPr algn="ctr"/>
                      <a:r>
                        <a:rPr lang="it-IT" sz="1000" dirty="0">
                          <a:solidFill>
                            <a:srgbClr val="FF0000"/>
                          </a:solidFill>
                        </a:rPr>
                        <a:t>(10 minuti)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Saluti e presentazione</a:t>
                      </a:r>
                      <a:endParaRPr lang="it-IT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Dalle ___ alle ___</a:t>
                      </a:r>
                    </a:p>
                    <a:p>
                      <a:pPr algn="ctr"/>
                      <a:r>
                        <a:rPr lang="it-IT" sz="1000" dirty="0">
                          <a:solidFill>
                            <a:srgbClr val="FF0000"/>
                          </a:solidFill>
                        </a:rPr>
                        <a:t>(15 minuti)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Piani Mirati di Prevenzione nell’ambito del Piano Nazionale della Prevenzione e del Piano Regionale della Prevenzione 2020-2025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Dalle ___ alle ___</a:t>
                      </a:r>
                    </a:p>
                    <a:p>
                      <a:pPr algn="ctr"/>
                      <a:r>
                        <a:rPr lang="it-IT" sz="1000" dirty="0">
                          <a:solidFill>
                            <a:srgbClr val="FF0000"/>
                          </a:solidFill>
                        </a:rPr>
                        <a:t>(25 minuti)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dirty="0"/>
                        <a:t>L’esposizione professionale alle polveri di legno duro - Effetti sulla salute e inquadramento normativo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4129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Dalle ___ alle ___</a:t>
                      </a:r>
                    </a:p>
                    <a:p>
                      <a:pPr algn="ctr"/>
                      <a:r>
                        <a:rPr lang="it-IT" sz="1000" dirty="0">
                          <a:solidFill>
                            <a:srgbClr val="FF0000"/>
                          </a:solidFill>
                        </a:rPr>
                        <a:t>(30 minuti)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 Piano Mirato di Prevenzione del rischio cancerogeno per esposizione professionale a polveri di legno duro e relative finalità</a:t>
                      </a:r>
                      <a:endParaRPr lang="it-IT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05341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Dalle ___ alle ___</a:t>
                      </a:r>
                    </a:p>
                    <a:p>
                      <a:pPr algn="ctr"/>
                      <a:r>
                        <a:rPr lang="it-IT" sz="1000" dirty="0">
                          <a:solidFill>
                            <a:srgbClr val="FF0000"/>
                          </a:solidFill>
                        </a:rPr>
                        <a:t>(60 minuti)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 Documento di buone pratiche del Piano Mirato di Prevenzione del rischio cancerogeno per esposizione professionale a polveri di legno duro </a:t>
                      </a:r>
                      <a:endParaRPr lang="it-IT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Dalle ___ alle ___</a:t>
                      </a:r>
                    </a:p>
                    <a:p>
                      <a:pPr algn="ctr"/>
                      <a:r>
                        <a:rPr lang="it-IT" sz="1000" dirty="0">
                          <a:solidFill>
                            <a:srgbClr val="FF0000"/>
                          </a:solidFill>
                        </a:rPr>
                        <a:t>(30 minuti)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Scheda di autovalutazione aziendale del Piano Mirato di Prevenzione del rischio cancerogeno per esposizione professionale a polveri di legno duro</a:t>
                      </a:r>
                      <a:endParaRPr lang="it-IT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/>
                        <a:t>Dalle ___ alle ___</a:t>
                      </a:r>
                    </a:p>
                    <a:p>
                      <a:pPr algn="ctr"/>
                      <a:r>
                        <a:rPr lang="it-IT" sz="1000" dirty="0">
                          <a:solidFill>
                            <a:srgbClr val="FF0000"/>
                          </a:solidFill>
                        </a:rPr>
                        <a:t>(60</a:t>
                      </a:r>
                      <a:r>
                        <a:rPr lang="it-IT" sz="1000" baseline="0" dirty="0">
                          <a:solidFill>
                            <a:srgbClr val="FF0000"/>
                          </a:solidFill>
                        </a:rPr>
                        <a:t> minuti</a:t>
                      </a:r>
                      <a:r>
                        <a:rPr lang="it-IT" sz="1000" dirty="0">
                          <a:solidFill>
                            <a:srgbClr val="FF0000"/>
                          </a:solidFill>
                        </a:rPr>
                        <a:t>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5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Spazio per domande e discussione</a:t>
                      </a:r>
                      <a:endParaRPr lang="it-IT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12F10B3C-4C9B-469C-A7CD-AB90603CE873}"/>
              </a:ext>
            </a:extLst>
          </p:cNvPr>
          <p:cNvSpPr/>
          <p:nvPr/>
        </p:nvSpPr>
        <p:spPr>
          <a:xfrm>
            <a:off x="31682" y="3212976"/>
            <a:ext cx="9103947" cy="57606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  <p:extLst>
      <p:ext uri="{BB962C8B-B14F-4D97-AF65-F5344CB8AC3E}">
        <p14:creationId xmlns:p14="http://schemas.microsoft.com/office/powerpoint/2010/main" val="3195730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ccia in giù 1"/>
          <p:cNvSpPr/>
          <p:nvPr/>
        </p:nvSpPr>
        <p:spPr>
          <a:xfrm>
            <a:off x="4369971" y="1876570"/>
            <a:ext cx="465598" cy="350212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179512" y="3717032"/>
            <a:ext cx="87589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>
                <a:latin typeface="Arial" panose="020B0604020202020204" pitchFamily="34" charset="0"/>
              </a:rPr>
              <a:t>Sia il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Piano Nazionale della Prevenzione </a:t>
            </a:r>
            <a:r>
              <a:rPr lang="it-IT" dirty="0">
                <a:latin typeface="Arial" panose="020B0604020202020204" pitchFamily="34" charset="0"/>
              </a:rPr>
              <a:t>(PNP), che la sua declinazione regionale, che si realizza con l’adozione del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Piano Regionale della Prevenzione </a:t>
            </a:r>
            <a:r>
              <a:rPr lang="it-IT" dirty="0">
                <a:latin typeface="Arial" panose="020B0604020202020204" pitchFamily="34" charset="0"/>
              </a:rPr>
              <a:t>(PNP),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 </a:t>
            </a:r>
            <a:r>
              <a:rPr lang="it-IT" dirty="0">
                <a:latin typeface="Arial" panose="020B0604020202020204" pitchFamily="34" charset="0"/>
              </a:rPr>
              <a:t>svolgono</a:t>
            </a:r>
          </a:p>
          <a:p>
            <a:pPr algn="just"/>
            <a:endParaRPr lang="it-IT" dirty="0">
              <a:latin typeface="Arial" panose="020B0604020202020204" pitchFamily="34" charset="0"/>
            </a:endParaRPr>
          </a:p>
          <a:p>
            <a:pPr algn="just"/>
            <a:endParaRPr lang="it-IT" dirty="0">
              <a:latin typeface="Arial" panose="020B0604020202020204" pitchFamily="34" charset="0"/>
            </a:endParaRPr>
          </a:p>
          <a:p>
            <a:pPr algn="just"/>
            <a:endParaRPr lang="it-IT" dirty="0">
              <a:latin typeface="Arial" panose="020B0604020202020204" pitchFamily="34" charset="0"/>
            </a:endParaRPr>
          </a:p>
          <a:p>
            <a:pPr algn="ctr"/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un ruolo fondamentale di </a:t>
            </a:r>
            <a:r>
              <a:rPr lang="it-IT" b="1" dirty="0" err="1">
                <a:solidFill>
                  <a:srgbClr val="0000FF"/>
                </a:solidFill>
                <a:latin typeface="Arial" panose="020B0604020202020204" pitchFamily="34" charset="0"/>
              </a:rPr>
              <a:t>governance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 e orientamento della prevenzione</a:t>
            </a:r>
          </a:p>
          <a:p>
            <a:pPr algn="ctr"/>
            <a:r>
              <a:rPr lang="it-IT" dirty="0">
                <a:latin typeface="Arial" panose="020B0604020202020204" pitchFamily="34" charset="0"/>
              </a:rPr>
              <a:t>favorendo l’integrazione</a:t>
            </a:r>
          </a:p>
          <a:p>
            <a:pPr algn="ctr"/>
            <a:r>
              <a:rPr lang="it-IT" dirty="0">
                <a:latin typeface="Arial" panose="020B0604020202020204" pitchFamily="34" charset="0"/>
              </a:rPr>
              <a:t> tra le diverse azioni previste dalla normativa vigente o dai Piani di settore</a:t>
            </a:r>
            <a:endParaRPr lang="it-IT" dirty="0"/>
          </a:p>
        </p:txBody>
      </p:sp>
      <p:sp>
        <p:nvSpPr>
          <p:cNvPr id="14" name="Rettangolo arrotondato 13">
            <a:extLst>
              <a:ext uri="{FF2B5EF4-FFF2-40B4-BE49-F238E27FC236}">
                <a16:creationId xmlns:a16="http://schemas.microsoft.com/office/drawing/2014/main" id="{A02EEC5E-1087-4090-9910-69EF9DF84CEA}"/>
              </a:ext>
            </a:extLst>
          </p:cNvPr>
          <p:cNvSpPr/>
          <p:nvPr/>
        </p:nvSpPr>
        <p:spPr>
          <a:xfrm>
            <a:off x="683568" y="1187165"/>
            <a:ext cx="7848872" cy="520700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Il Piano Nazionale della Prevenzione 2020-2025</a:t>
            </a:r>
            <a:endParaRPr lang="it-IT" sz="20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838710" y="2253555"/>
            <a:ext cx="7528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alt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rappresenta il quadro strategico pluriennale delle politiche</a:t>
            </a:r>
          </a:p>
          <a:p>
            <a:pPr algn="ctr"/>
            <a:r>
              <a:rPr lang="it-IT" alt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 di prevenzione e di promozione della salute</a:t>
            </a:r>
            <a:endParaRPr lang="it-IT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5" name="Freccia in giù 14"/>
          <p:cNvSpPr/>
          <p:nvPr/>
        </p:nvSpPr>
        <p:spPr>
          <a:xfrm>
            <a:off x="4369971" y="4733946"/>
            <a:ext cx="465598" cy="594329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0DB511D1-F327-43A3-BC2F-9C770CE71C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8EB29AE5-4C81-4E1E-9F38-F9482AF7102E}"/>
              </a:ext>
            </a:extLst>
          </p:cNvPr>
          <p:cNvSpPr/>
          <p:nvPr/>
        </p:nvSpPr>
        <p:spPr>
          <a:xfrm>
            <a:off x="2393477" y="533753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4157113-EF49-4C0C-9AC3-60C549DE254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  <p:extLst>
      <p:ext uri="{BB962C8B-B14F-4D97-AF65-F5344CB8AC3E}">
        <p14:creationId xmlns:p14="http://schemas.microsoft.com/office/powerpoint/2010/main" val="4082444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6">
            <a:extLst>
              <a:ext uri="{FF2B5EF4-FFF2-40B4-BE49-F238E27FC236}">
                <a16:creationId xmlns:a16="http://schemas.microsoft.com/office/drawing/2014/main" id="{D3213AA4-F486-4200-9505-C64C2FE632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532813" y="6597650"/>
            <a:ext cx="323850" cy="260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9CF752D-75ED-4F60-93FD-FD3DE17F2D5B}" type="slidenum">
              <a:rPr lang="it-IT" altLang="it-IT" sz="10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it-IT" altLang="it-IT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97283" name="Rectangle 2">
            <a:extLst>
              <a:ext uri="{FF2B5EF4-FFF2-40B4-BE49-F238E27FC236}">
                <a16:creationId xmlns:a16="http://schemas.microsoft.com/office/drawing/2014/main" id="{5C835618-8605-4CEA-92F2-11C0C2C255C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9749" y="562293"/>
            <a:ext cx="8385175" cy="45719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18" name="Avanti o successivo 1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2B97698-BF08-4447-A5E6-D89E48746895}"/>
              </a:ext>
            </a:extLst>
          </p:cNvPr>
          <p:cNvSpPr/>
          <p:nvPr/>
        </p:nvSpPr>
        <p:spPr>
          <a:xfrm>
            <a:off x="8893175" y="6642100"/>
            <a:ext cx="250825" cy="215900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7287" name="CasellaDiTesto 9">
            <a:extLst>
              <a:ext uri="{FF2B5EF4-FFF2-40B4-BE49-F238E27FC236}">
                <a16:creationId xmlns:a16="http://schemas.microsoft.com/office/drawing/2014/main" id="{C1658652-554C-481A-8192-796A2B3C36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69" y="1695450"/>
            <a:ext cx="8928100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 sz="2300" dirty="0">
                <a:solidFill>
                  <a:srgbClr val="2016E4"/>
                </a:solidFill>
                <a:latin typeface="Cambria" panose="02040503050406030204" pitchFamily="18" charset="0"/>
              </a:rPr>
              <a:t>La Giunta Regionale, con Deliberazione n. 67/3 del 31 dicembre 2020</a:t>
            </a:r>
          </a:p>
          <a:p>
            <a:pPr algn="just"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it-IT" altLang="it-IT" sz="2300" dirty="0">
              <a:latin typeface="Cambria" panose="02040503050406030204" pitchFamily="18" charset="0"/>
            </a:endParaRPr>
          </a:p>
          <a:p>
            <a:pPr algn="just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it-IT" altLang="it-IT" sz="2300" dirty="0">
                <a:latin typeface="Cambria" panose="02040503050406030204" pitchFamily="18" charset="0"/>
              </a:rPr>
              <a:t> </a:t>
            </a:r>
          </a:p>
          <a:p>
            <a:pPr algn="just"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it-IT" altLang="it-IT" sz="23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reccia angolare bidirezionale 2">
            <a:extLst>
              <a:ext uri="{FF2B5EF4-FFF2-40B4-BE49-F238E27FC236}">
                <a16:creationId xmlns:a16="http://schemas.microsoft.com/office/drawing/2014/main" id="{6D320271-5B2A-4836-8FDE-893A4E367512}"/>
              </a:ext>
            </a:extLst>
          </p:cNvPr>
          <p:cNvSpPr/>
          <p:nvPr/>
        </p:nvSpPr>
        <p:spPr>
          <a:xfrm rot="13376909">
            <a:off x="4032249" y="3056463"/>
            <a:ext cx="1079500" cy="1063625"/>
          </a:xfrm>
          <a:prstGeom prst="leftUp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it-IT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97289" name="CasellaDiTesto 12">
            <a:extLst>
              <a:ext uri="{FF2B5EF4-FFF2-40B4-BE49-F238E27FC236}">
                <a16:creationId xmlns:a16="http://schemas.microsoft.com/office/drawing/2014/main" id="{7411A849-377F-40F1-B272-395FD4C37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488" y="4613275"/>
            <a:ext cx="43275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2000">
                <a:latin typeface="Cambria" panose="02040503050406030204" pitchFamily="18" charset="0"/>
              </a:rPr>
              <a:t>ha recepito  l’Intesa Stato-Regioni n.127/CSR del 6 agosto 2020 di approvazione del PNP 2020-2025</a:t>
            </a:r>
            <a:endParaRPr lang="it-IT" altLang="it-IT" sz="2000">
              <a:latin typeface="Arial" panose="020B0604020202020204" pitchFamily="34" charset="0"/>
            </a:endParaRPr>
          </a:p>
        </p:txBody>
      </p:sp>
      <p:sp>
        <p:nvSpPr>
          <p:cNvPr id="97290" name="CasellaDiTesto 14">
            <a:extLst>
              <a:ext uri="{FF2B5EF4-FFF2-40B4-BE49-F238E27FC236}">
                <a16:creationId xmlns:a16="http://schemas.microsoft.com/office/drawing/2014/main" id="{2319233B-1839-4F8F-B16F-00170481D7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5688" y="4613275"/>
            <a:ext cx="40592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it-IT" altLang="it-IT" sz="2000">
                <a:latin typeface="Cambria" panose="02040503050406030204" pitchFamily="18" charset="0"/>
              </a:rPr>
              <a:t>ha assunto l’impegno di adottare il PRP 2020-2025 in coerenza con la visione, i principi, le priorità e la struttura del PNP 2020-2025</a:t>
            </a:r>
            <a:endParaRPr lang="it-IT" altLang="it-IT" sz="2000">
              <a:latin typeface="Arial" panose="020B0604020202020204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2E7B40D-4D20-43BE-81C2-ED55AC5BA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F49AF700-BE96-4FB5-BC62-3182A50581B2}"/>
              </a:ext>
            </a:extLst>
          </p:cNvPr>
          <p:cNvSpPr/>
          <p:nvPr/>
        </p:nvSpPr>
        <p:spPr>
          <a:xfrm>
            <a:off x="2438178" y="353643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DCDF0A9-7408-4A0D-896A-C955E0850ECF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  <p:extLst>
      <p:ext uri="{BB962C8B-B14F-4D97-AF65-F5344CB8AC3E}">
        <p14:creationId xmlns:p14="http://schemas.microsoft.com/office/powerpoint/2010/main" val="19721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arrotondato 27"/>
          <p:cNvSpPr/>
          <p:nvPr/>
        </p:nvSpPr>
        <p:spPr>
          <a:xfrm>
            <a:off x="504030" y="939147"/>
            <a:ext cx="8135939" cy="617645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it-IT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 Macro Obiettivi del Piano Nazionale della Prevenzione 2020-2025</a:t>
            </a:r>
          </a:p>
        </p:txBody>
      </p:sp>
      <p:sp>
        <p:nvSpPr>
          <p:cNvPr id="8" name="Rettangolo 7"/>
          <p:cNvSpPr/>
          <p:nvPr/>
        </p:nvSpPr>
        <p:spPr>
          <a:xfrm>
            <a:off x="504029" y="1988840"/>
            <a:ext cx="8135940" cy="3818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500"/>
              </a:spcBef>
              <a:spcAft>
                <a:spcPts val="600"/>
              </a:spcAft>
              <a:tabLst>
                <a:tab pos="4500880" algn="l"/>
              </a:tabLst>
            </a:pP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Il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Piano Nazionale della Prevenzione (PNP) 2020-2025</a:t>
            </a:r>
            <a:r>
              <a:rPr lang="it-IT" b="1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comprende i seguenti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6 Macro Obiettivi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: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MO1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“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Malattie croniche non trasmissibili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MO2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“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Dipendenze e problemi correlati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MO3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“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Incidenti domestici e stradali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MO4 “Infortuni e incidenti sul lavoro, malattie professionali”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MO5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“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Ambiente, clima e salute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MO6 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“</a:t>
            </a:r>
            <a:r>
              <a:rPr lang="it-IT" i="1" dirty="0">
                <a:latin typeface="Arial" panose="020B0604020202020204" pitchFamily="34" charset="0"/>
                <a:cs typeface="Arial" panose="020B0604020202020204" pitchFamily="34" charset="0"/>
              </a:rPr>
              <a:t>Malattie infettive prioritarie</a:t>
            </a:r>
            <a:r>
              <a:rPr lang="it-IT" dirty="0">
                <a:latin typeface="Arial" panose="020B0604020202020204" pitchFamily="34" charset="0"/>
                <a:ea typeface="Calibri" panose="020F0502020204030204" pitchFamily="34" charset="0"/>
              </a:rPr>
              <a:t>”</a:t>
            </a:r>
            <a:endParaRPr lang="it-IT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500"/>
              </a:spcBef>
              <a:spcAft>
                <a:spcPts val="300"/>
              </a:spcAft>
              <a:tabLst>
                <a:tab pos="4500880" algn="l"/>
              </a:tabLst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da declinarsi nell’ambito del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Piano Regionale della Prevenzione 2020-2025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in appositi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Programmi</a:t>
            </a: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</a:rPr>
              <a:t> </a:t>
            </a:r>
            <a:r>
              <a:rPr lang="it-IT" dirty="0">
                <a:latin typeface="Arial" panose="020B0604020202020204" pitchFamily="34" charset="0"/>
              </a:rPr>
              <a:t>vari dei quali sono predefiniti nel PNP 2020-2025 (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Programmi Predefiniti </a:t>
            </a:r>
            <a:r>
              <a:rPr lang="it-IT" dirty="0">
                <a:latin typeface="Arial" panose="020B0604020202020204" pitchFamily="34" charset="0"/>
              </a:rPr>
              <a:t>– </a:t>
            </a:r>
            <a:r>
              <a:rPr lang="it-IT" b="1" dirty="0">
                <a:solidFill>
                  <a:srgbClr val="0000FF"/>
                </a:solidFill>
                <a:latin typeface="Arial" panose="020B0604020202020204" pitchFamily="34" charset="0"/>
              </a:rPr>
              <a:t>PP</a:t>
            </a:r>
            <a:r>
              <a:rPr lang="it-IT" dirty="0">
                <a:latin typeface="Arial" panose="020B0604020202020204" pitchFamily="34" charset="0"/>
              </a:rPr>
              <a:t>) 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 flipV="1">
            <a:off x="179512" y="729361"/>
            <a:ext cx="8712968" cy="60030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2" name="Freccia a destra 1">
            <a:extLst>
              <a:ext uri="{FF2B5EF4-FFF2-40B4-BE49-F238E27FC236}">
                <a16:creationId xmlns:a16="http://schemas.microsoft.com/office/drawing/2014/main" id="{296BF7EB-5BF0-4CC4-8A67-62BFE52EA573}"/>
              </a:ext>
            </a:extLst>
          </p:cNvPr>
          <p:cNvSpPr/>
          <p:nvPr/>
        </p:nvSpPr>
        <p:spPr>
          <a:xfrm>
            <a:off x="107505" y="3645024"/>
            <a:ext cx="396524" cy="36004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34E101B-C00A-4140-B164-F0A0B3D299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E074EDC6-70E8-4B79-888D-73EEAD262D83}"/>
              </a:ext>
            </a:extLst>
          </p:cNvPr>
          <p:cNvSpPr/>
          <p:nvPr/>
        </p:nvSpPr>
        <p:spPr>
          <a:xfrm>
            <a:off x="2411760" y="513917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1A791E6-17DE-4E4C-85D3-FDA656507C60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  <p:extLst>
      <p:ext uri="{BB962C8B-B14F-4D97-AF65-F5344CB8AC3E}">
        <p14:creationId xmlns:p14="http://schemas.microsoft.com/office/powerpoint/2010/main" val="1882749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6">
            <a:extLst>
              <a:ext uri="{FF2B5EF4-FFF2-40B4-BE49-F238E27FC236}">
                <a16:creationId xmlns:a16="http://schemas.microsoft.com/office/drawing/2014/main" id="{C4C1B142-0D7B-4015-8ADB-C6ACBD82A3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532813" y="6597650"/>
            <a:ext cx="323850" cy="260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CF35A2-BF55-4A0A-8AE2-FACC7B65D06D}" type="slidenum">
              <a:rPr lang="it-IT" altLang="it-IT" sz="10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it-IT" altLang="it-IT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15715" name="Rectangle 2">
            <a:extLst>
              <a:ext uri="{FF2B5EF4-FFF2-40B4-BE49-F238E27FC236}">
                <a16:creationId xmlns:a16="http://schemas.microsoft.com/office/drawing/2014/main" id="{191DA422-404F-4428-8D8D-CC26C440D20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9749" y="562293"/>
            <a:ext cx="8316913" cy="45719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113672" name="CasellaDiTesto 1">
            <a:extLst>
              <a:ext uri="{FF2B5EF4-FFF2-40B4-BE49-F238E27FC236}">
                <a16:creationId xmlns:a16="http://schemas.microsoft.com/office/drawing/2014/main" id="{EA7DDCFC-B84B-4495-B18B-A1BFE8269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" y="1454234"/>
            <a:ext cx="8878887" cy="454624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endParaRPr lang="it-IT" altLang="it-IT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lnSpc>
                <a:spcPts val="2300"/>
              </a:lnSpc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r>
              <a:rPr lang="it-IT" altLang="it-IT" sz="1800" b="1" dirty="0">
                <a:solidFill>
                  <a:srgbClr val="0000FF"/>
                </a:solidFill>
                <a:latin typeface="Arial" panose="020B0604020202020204" pitchFamily="34" charset="0"/>
              </a:rPr>
              <a:t>I Programmi Predefiniti relativi al MO 4 “</a:t>
            </a:r>
            <a:r>
              <a:rPr lang="it-IT" altLang="it-IT" sz="1800" b="1" i="1" dirty="0">
                <a:solidFill>
                  <a:srgbClr val="0000FF"/>
                </a:solidFill>
                <a:latin typeface="Arial" panose="020B0604020202020204" pitchFamily="34" charset="0"/>
              </a:rPr>
              <a:t>Infortuni e incidenti sul lavoro, malattie professionali</a:t>
            </a:r>
            <a:r>
              <a:rPr lang="it-IT" altLang="it-IT" sz="1800" b="1" dirty="0">
                <a:solidFill>
                  <a:srgbClr val="0000FF"/>
                </a:solidFill>
                <a:latin typeface="Arial" panose="020B0604020202020204" pitchFamily="34" charset="0"/>
              </a:rPr>
              <a:t>”</a:t>
            </a:r>
            <a:r>
              <a:rPr lang="it-IT" altLang="it-IT" sz="1800" dirty="0">
                <a:latin typeface="Arial" panose="020B0604020202020204" pitchFamily="34" charset="0"/>
              </a:rPr>
              <a:t> del PNP 2020-2025 (ossia  PP6,  PP7,  PP8)   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</a:rPr>
              <a:t>sono  incentrati  sul</a:t>
            </a:r>
          </a:p>
          <a:p>
            <a:pPr algn="just">
              <a:lnSpc>
                <a:spcPts val="2300"/>
              </a:lnSpc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endParaRPr lang="it-IT" altLang="it-IT" sz="1800" b="1" dirty="0">
              <a:solidFill>
                <a:srgbClr val="2016E4"/>
              </a:solidFill>
              <a:latin typeface="Arial" panose="020B0604020202020204" pitchFamily="34" charset="0"/>
            </a:endParaRPr>
          </a:p>
          <a:p>
            <a:pPr algn="just">
              <a:lnSpc>
                <a:spcPts val="2300"/>
              </a:lnSpc>
              <a:spcBef>
                <a:spcPct val="0"/>
              </a:spcBef>
              <a:spcAft>
                <a:spcPts val="1200"/>
              </a:spcAft>
              <a:buFontTx/>
              <a:buNone/>
              <a:defRPr/>
            </a:pPr>
            <a:endParaRPr lang="it-IT" altLang="it-IT" sz="1800" b="1" dirty="0">
              <a:solidFill>
                <a:srgbClr val="2016E4"/>
              </a:solidFill>
              <a:latin typeface="Arial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it-IT" sz="1800" b="1" u="sng" dirty="0">
                <a:solidFill>
                  <a:srgbClr val="2016E4"/>
                </a:solidFill>
                <a:latin typeface="Arial" panose="020B0604020202020204" pitchFamily="34" charset="0"/>
              </a:rPr>
              <a:t>PIANO MIRATO DI PREVENZIONE </a:t>
            </a: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1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PMP</a:t>
            </a:r>
            <a:r>
              <a:rPr lang="it-IT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>
              <a:spcAft>
                <a:spcPts val="1200"/>
              </a:spcAft>
              <a:buNone/>
            </a:pPr>
            <a:r>
              <a:rPr lang="it-IT" altLang="it-IT" sz="1800" dirty="0">
                <a:latin typeface="Arial" panose="020B0604020202020204" pitchFamily="34" charset="0"/>
              </a:rPr>
              <a:t>riconosciuto dal PNP 2020-2025 come</a:t>
            </a:r>
          </a:p>
          <a:p>
            <a:pPr algn="ctr">
              <a:spcBef>
                <a:spcPts val="0"/>
              </a:spcBef>
              <a:buNone/>
            </a:pPr>
            <a:r>
              <a:rPr lang="it-IT" sz="1800" b="1" dirty="0">
                <a:solidFill>
                  <a:srgbClr val="2016E4"/>
                </a:solidFill>
                <a:latin typeface="Arial" panose="020B0604020202020204" pitchFamily="34" charset="0"/>
              </a:rPr>
              <a:t>«</a:t>
            </a:r>
            <a:r>
              <a:rPr lang="it-IT" sz="1800" b="1" i="1" u="sng" dirty="0">
                <a:solidFill>
                  <a:srgbClr val="2016E4"/>
                </a:solidFill>
                <a:latin typeface="Arial" panose="020B0604020202020204" pitchFamily="34" charset="0"/>
              </a:rPr>
              <a:t>strumento in grado di organizzare in modo sinergico</a:t>
            </a:r>
          </a:p>
          <a:p>
            <a:pPr algn="ctr">
              <a:spcAft>
                <a:spcPts val="1200"/>
              </a:spcAft>
              <a:buNone/>
            </a:pPr>
            <a:r>
              <a:rPr lang="it-IT" sz="1800" b="1" i="1" u="sng" dirty="0">
                <a:solidFill>
                  <a:srgbClr val="2016E4"/>
                </a:solidFill>
                <a:latin typeface="Arial" panose="020B0604020202020204" pitchFamily="34" charset="0"/>
              </a:rPr>
              <a:t>le attività di assistenza e di vigilanza alle imprese</a:t>
            </a:r>
            <a:r>
              <a:rPr lang="it-IT" sz="1800" b="1" dirty="0">
                <a:solidFill>
                  <a:srgbClr val="2016E4"/>
                </a:solidFill>
                <a:latin typeface="Arial" panose="020B0604020202020204" pitchFamily="34" charset="0"/>
              </a:rPr>
              <a:t>»</a:t>
            </a:r>
          </a:p>
          <a:p>
            <a:pPr algn="ctr">
              <a:lnSpc>
                <a:spcPts val="2300"/>
              </a:lnSpc>
              <a:spcBef>
                <a:spcPct val="0"/>
              </a:spcBef>
              <a:spcAft>
                <a:spcPts val="1800"/>
              </a:spcAft>
              <a:buFontTx/>
              <a:buNone/>
              <a:defRPr/>
            </a:pPr>
            <a:endParaRPr lang="it-IT" altLang="it-IT" sz="1800" b="1" dirty="0">
              <a:solidFill>
                <a:srgbClr val="2016E4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2300"/>
              </a:lnSpc>
              <a:spcBef>
                <a:spcPct val="0"/>
              </a:spcBef>
              <a:spcAft>
                <a:spcPts val="1800"/>
              </a:spcAft>
              <a:buFontTx/>
              <a:buNone/>
              <a:defRPr/>
            </a:pPr>
            <a:endParaRPr lang="it-IT" altLang="it-IT" sz="1800" dirty="0">
              <a:latin typeface="Arial" panose="020B0604020202020204" pitchFamily="34" charset="0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F826DC9C-E368-4098-AC7F-80F5AC6E3ED0}"/>
              </a:ext>
            </a:extLst>
          </p:cNvPr>
          <p:cNvSpPr/>
          <p:nvPr/>
        </p:nvSpPr>
        <p:spPr>
          <a:xfrm>
            <a:off x="4463255" y="2708920"/>
            <a:ext cx="288925" cy="465137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29F99B69-7D21-40E4-BCDB-7962E9BF2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65DA0304-3BD9-460E-AC90-D4B7176E768E}"/>
              </a:ext>
            </a:extLst>
          </p:cNvPr>
          <p:cNvSpPr/>
          <p:nvPr/>
        </p:nvSpPr>
        <p:spPr>
          <a:xfrm>
            <a:off x="2339752" y="326196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65E83F1-DE30-4064-AC8C-D9C2721989F2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6">
            <a:extLst>
              <a:ext uri="{FF2B5EF4-FFF2-40B4-BE49-F238E27FC236}">
                <a16:creationId xmlns:a16="http://schemas.microsoft.com/office/drawing/2014/main" id="{C4C1B142-0D7B-4015-8ADB-C6ACBD82A3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532813" y="6597650"/>
            <a:ext cx="323850" cy="260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CF35A2-BF55-4A0A-8AE2-FACC7B65D06D}" type="slidenum">
              <a:rPr lang="it-IT" altLang="it-IT" sz="10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it-IT" altLang="it-IT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15715" name="Rectangle 2">
            <a:extLst>
              <a:ext uri="{FF2B5EF4-FFF2-40B4-BE49-F238E27FC236}">
                <a16:creationId xmlns:a16="http://schemas.microsoft.com/office/drawing/2014/main" id="{191DA422-404F-4428-8D8D-CC26C440D20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9750" y="562293"/>
            <a:ext cx="8461126" cy="45719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113672" name="CasellaDiTesto 1">
            <a:extLst>
              <a:ext uri="{FF2B5EF4-FFF2-40B4-BE49-F238E27FC236}">
                <a16:creationId xmlns:a16="http://schemas.microsoft.com/office/drawing/2014/main" id="{EA7DDCFC-B84B-4495-B18B-A1BFE8269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5" y="820429"/>
            <a:ext cx="8461127" cy="517834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endParaRPr lang="it-IT" altLang="it-IT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lnSpc>
                <a:spcPts val="2300"/>
              </a:lnSpc>
              <a:spcBef>
                <a:spcPct val="0"/>
              </a:spcBef>
              <a:spcAft>
                <a:spcPts val="1800"/>
              </a:spcAft>
              <a:buFontTx/>
              <a:buNone/>
              <a:defRPr/>
            </a:pPr>
            <a:r>
              <a:rPr lang="it-IT" altLang="it-IT" sz="1800" dirty="0">
                <a:latin typeface="Arial" panose="020B0604020202020204" pitchFamily="34" charset="0"/>
              </a:rPr>
              <a:t>Come stabilito nel PNP 2020-2025, nell’ambito del Piano Regionale della Prevenzione 2020-2025 devono essere realizzati 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</a:rPr>
              <a:t>almeno 8 PMP</a:t>
            </a:r>
          </a:p>
          <a:p>
            <a:pPr algn="just">
              <a:lnSpc>
                <a:spcPts val="2300"/>
              </a:lnSpc>
              <a:spcBef>
                <a:spcPct val="0"/>
              </a:spcBef>
              <a:spcAft>
                <a:spcPts val="1800"/>
              </a:spcAft>
              <a:buFontTx/>
              <a:buNone/>
              <a:defRPr/>
            </a:pPr>
            <a:endParaRPr lang="it-IT" altLang="it-IT" sz="1800" dirty="0"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il 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  <a:hlinkClick r:id="rId3" action="ppaction://hlinkfile"/>
              </a:rPr>
              <a:t>PP6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</a:rPr>
              <a:t> 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deve   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comprendere   almeno </a:t>
            </a:r>
            <a:r>
              <a:rPr lang="it-IT" altLang="it-IT" sz="1800" b="1" dirty="0">
                <a:solidFill>
                  <a:srgbClr val="0000FF"/>
                </a:solidFill>
                <a:latin typeface="Arial" panose="020B0604020202020204" pitchFamily="34" charset="0"/>
              </a:rPr>
              <a:t>3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Piani Mirati di Prevenzione </a:t>
            </a:r>
            <a:r>
              <a:rPr lang="it-IT" altLang="it-IT" sz="1800" dirty="0">
                <a:latin typeface="Arial" panose="020B0604020202020204" pitchFamily="34" charset="0"/>
              </a:rPr>
              <a:t>in comparti</a:t>
            </a:r>
          </a:p>
          <a:p>
            <a:pPr indent="1168400" algn="just">
              <a:spcBef>
                <a:spcPct val="0"/>
              </a:spcBef>
              <a:spcAft>
                <a:spcPts val="1800"/>
              </a:spcAft>
              <a:buNone/>
              <a:defRPr/>
            </a:pPr>
            <a:r>
              <a:rPr lang="it-IT" altLang="it-IT" sz="1800" dirty="0">
                <a:latin typeface="Arial" panose="020B0604020202020204" pitchFamily="34" charset="0"/>
              </a:rPr>
              <a:t>diversi da edilizia e agricoltura</a:t>
            </a:r>
            <a:endParaRPr lang="it-IT" altLang="it-IT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il 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  <a:hlinkClick r:id="rId4" action="ppaction://hlinkfile"/>
              </a:rPr>
              <a:t>PP7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</a:rPr>
              <a:t> 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deve 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comprendere </a:t>
            </a:r>
            <a:r>
              <a:rPr lang="it-IT" altLang="it-IT" sz="1800" b="1" dirty="0">
                <a:solidFill>
                  <a:srgbClr val="0000FF"/>
                </a:solidFill>
                <a:latin typeface="Arial" panose="020B0604020202020204" pitchFamily="34" charset="0"/>
              </a:rPr>
              <a:t>2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Piani  Mirati  di  Prevenzione, di cui 1 in Edilizia e</a:t>
            </a:r>
          </a:p>
          <a:p>
            <a:pPr indent="1163638" algn="just">
              <a:spcBef>
                <a:spcPct val="0"/>
              </a:spcBef>
              <a:spcAft>
                <a:spcPts val="1800"/>
              </a:spcAft>
              <a:buNone/>
              <a:defRPr/>
            </a:pP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1 in Agricoltura </a:t>
            </a:r>
          </a:p>
          <a:p>
            <a:pPr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il 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  <a:hlinkClick r:id="rId5" action="ppaction://hlinkfile"/>
              </a:rPr>
              <a:t>PP8</a:t>
            </a:r>
            <a:r>
              <a:rPr lang="it-IT" altLang="it-IT" sz="1800" b="1" dirty="0">
                <a:solidFill>
                  <a:srgbClr val="2016E4"/>
                </a:solidFill>
                <a:latin typeface="Arial" panose="020B0604020202020204" pitchFamily="34" charset="0"/>
              </a:rPr>
              <a:t> 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 deve   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comprendere   </a:t>
            </a:r>
            <a:r>
              <a:rPr lang="it-IT" altLang="it-IT" sz="1800" b="1" dirty="0">
                <a:solidFill>
                  <a:srgbClr val="0000FF"/>
                </a:solidFill>
                <a:latin typeface="Arial" panose="020B0604020202020204" pitchFamily="34" charset="0"/>
              </a:rPr>
              <a:t>3</a:t>
            </a: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   Piani   Mirati   di   Prevenzione</a:t>
            </a:r>
          </a:p>
          <a:p>
            <a:pPr marL="1527175" indent="-274638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altLang="it-IT" sz="1800" b="1" dirty="0">
                <a:solidFill>
                  <a:srgbClr val="000000"/>
                </a:solidFill>
                <a:latin typeface="Arial" panose="020B0604020202020204" pitchFamily="34" charset="0"/>
              </a:rPr>
              <a:t>PMP del rischio cancerogeno professionale</a:t>
            </a:r>
          </a:p>
          <a:p>
            <a:pPr marL="1527175" indent="-274638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altLang="it-IT" sz="1800" dirty="0">
                <a:solidFill>
                  <a:srgbClr val="000000"/>
                </a:solidFill>
                <a:latin typeface="Arial" panose="020B0604020202020204" pitchFamily="34" charset="0"/>
              </a:rPr>
              <a:t>PMP delle patologie profession</a:t>
            </a:r>
            <a:r>
              <a:rPr lang="it-IT" altLang="it-IT" sz="1800" dirty="0">
                <a:latin typeface="Arial" panose="020B0604020202020204" pitchFamily="34" charset="0"/>
              </a:rPr>
              <a:t>ali dell’apparato muscolo scheletrico</a:t>
            </a:r>
          </a:p>
          <a:p>
            <a:pPr marL="1527175" indent="-274638" algn="just"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it-IT" altLang="it-IT" sz="1800" dirty="0">
                <a:latin typeface="Arial" panose="020B0604020202020204" pitchFamily="34" charset="0"/>
              </a:rPr>
              <a:t>PMP del rischio stress correlato al lavoro (con riferimenti al comparto Sanità)</a:t>
            </a:r>
            <a:endParaRPr lang="it-IT" altLang="it-IT" sz="18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F826DC9C-E368-4098-AC7F-80F5AC6E3ED0}"/>
              </a:ext>
            </a:extLst>
          </p:cNvPr>
          <p:cNvSpPr/>
          <p:nvPr/>
        </p:nvSpPr>
        <p:spPr>
          <a:xfrm>
            <a:off x="4427537" y="1844824"/>
            <a:ext cx="288925" cy="465137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81F58097-7F7B-4505-8239-296AC3798FB4}"/>
              </a:ext>
            </a:extLst>
          </p:cNvPr>
          <p:cNvSpPr/>
          <p:nvPr/>
        </p:nvSpPr>
        <p:spPr>
          <a:xfrm>
            <a:off x="1047994" y="4365104"/>
            <a:ext cx="505344" cy="28803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B0568AA-FDE5-4440-A27B-46B06406C3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21CF07B9-D039-47EE-81D5-2171A11352F4}"/>
              </a:ext>
            </a:extLst>
          </p:cNvPr>
          <p:cNvSpPr/>
          <p:nvPr/>
        </p:nvSpPr>
        <p:spPr>
          <a:xfrm>
            <a:off x="2433625" y="357842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27F282F-0E34-4908-A8A6-681FE9B67D25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  <p:extLst>
      <p:ext uri="{BB962C8B-B14F-4D97-AF65-F5344CB8AC3E}">
        <p14:creationId xmlns:p14="http://schemas.microsoft.com/office/powerpoint/2010/main" val="5924706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6">
            <a:extLst>
              <a:ext uri="{FF2B5EF4-FFF2-40B4-BE49-F238E27FC236}">
                <a16:creationId xmlns:a16="http://schemas.microsoft.com/office/drawing/2014/main" id="{988EAD6E-389B-41B4-AA79-9170C112F4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532813" y="6597650"/>
            <a:ext cx="323850" cy="260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579F825-0F96-4747-99D3-AEFA4D5284FE}" type="slidenum">
              <a:rPr lang="it-IT" altLang="it-IT" sz="10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it-IT" altLang="it-IT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17763" name="Rectangle 2">
            <a:extLst>
              <a:ext uri="{FF2B5EF4-FFF2-40B4-BE49-F238E27FC236}">
                <a16:creationId xmlns:a16="http://schemas.microsoft.com/office/drawing/2014/main" id="{0192F9D5-1715-4587-BF62-D076F949A4E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9750" y="562293"/>
            <a:ext cx="8496746" cy="45719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18" name="Avanti o successivo 1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6476231A-5282-4C6F-9FA6-5FD9476D57E3}"/>
              </a:ext>
            </a:extLst>
          </p:cNvPr>
          <p:cNvSpPr/>
          <p:nvPr/>
        </p:nvSpPr>
        <p:spPr>
          <a:xfrm>
            <a:off x="8893175" y="6642100"/>
            <a:ext cx="250825" cy="215900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35F758B7-F8D6-4B43-914D-35618FD8C31F}"/>
              </a:ext>
            </a:extLst>
          </p:cNvPr>
          <p:cNvSpPr/>
          <p:nvPr/>
        </p:nvSpPr>
        <p:spPr>
          <a:xfrm>
            <a:off x="1041496" y="800075"/>
            <a:ext cx="7487929" cy="5750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  <a:defRPr/>
            </a:pP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La scelta, nell’ambito del Piano Regionale della Prevenzione 2020-2025, dei PMP per quei rischi e quei comparti che non sono già stabiliti dal PNP 2020-2025 è stata dettata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  <a:defRPr/>
            </a:pP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  <a:defRPr/>
            </a:pPr>
            <a:endParaRPr lang="it-IT" dirty="0">
              <a:solidFill>
                <a:srgbClr val="000000"/>
              </a:solidFill>
              <a:latin typeface="Arial" panose="020B0604020202020204" pitchFamily="34" charset="0"/>
              <a:ea typeface="PMingLiU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 dalle </a:t>
            </a: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specificità territoriali, in ragione delle esigenze derivanti dalle evidenze epidemiologiche e dal contesto socio-occupazionale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, con particolare riferimento agli eventi infortunistici e </a:t>
            </a:r>
            <a:r>
              <a:rPr lang="it-IT" dirty="0" err="1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tecnopatici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 più frequenti e più gravi nella popolazione lavorativa sarda,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nonché</a:t>
            </a:r>
          </a:p>
          <a:p>
            <a:pPr marL="285750" indent="-285750" algn="just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da</a:t>
            </a:r>
            <a:r>
              <a:rPr lang="it-IT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intervenuti nuovi disposti normativi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, fra cui il </a:t>
            </a:r>
            <a:r>
              <a:rPr lang="it-IT" dirty="0" err="1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D.Lgs.</a:t>
            </a:r>
            <a:r>
              <a:rPr lang="it-IT" dirty="0">
                <a:solidFill>
                  <a:srgbClr val="000000"/>
                </a:solidFill>
                <a:latin typeface="Arial" panose="020B0604020202020204" pitchFamily="34" charset="0"/>
                <a:ea typeface="PMingLiU"/>
                <a:cs typeface="Arial" panose="020B0604020202020204" pitchFamily="34" charset="0"/>
              </a:rPr>
              <a:t> n. 44/2020 che stabilisce nuovi valori limite di esposizione professionale a polveri di legno duro</a:t>
            </a:r>
          </a:p>
        </p:txBody>
      </p:sp>
      <p:sp>
        <p:nvSpPr>
          <p:cNvPr id="11" name="Freccia in giù 10">
            <a:extLst>
              <a:ext uri="{FF2B5EF4-FFF2-40B4-BE49-F238E27FC236}">
                <a16:creationId xmlns:a16="http://schemas.microsoft.com/office/drawing/2014/main" id="{A2EE228C-810A-4138-A9B2-7332C6E6031B}"/>
              </a:ext>
            </a:extLst>
          </p:cNvPr>
          <p:cNvSpPr/>
          <p:nvPr/>
        </p:nvSpPr>
        <p:spPr>
          <a:xfrm>
            <a:off x="4640997" y="2292909"/>
            <a:ext cx="288925" cy="465137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219CCB15-05C5-4AA5-A099-21E6254C64B7}"/>
              </a:ext>
            </a:extLst>
          </p:cNvPr>
          <p:cNvSpPr/>
          <p:nvPr/>
        </p:nvSpPr>
        <p:spPr>
          <a:xfrm>
            <a:off x="287078" y="5373216"/>
            <a:ext cx="505344" cy="28803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68BF541-BAB2-4FBA-9248-55FF37EF21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670DB603-E77A-4D87-94FE-BB67410C1DBF}"/>
              </a:ext>
            </a:extLst>
          </p:cNvPr>
          <p:cNvSpPr/>
          <p:nvPr/>
        </p:nvSpPr>
        <p:spPr>
          <a:xfrm>
            <a:off x="2555776" y="306366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F9DF310-F368-4466-9E87-F02EA0B0E101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6">
            <a:extLst>
              <a:ext uri="{FF2B5EF4-FFF2-40B4-BE49-F238E27FC236}">
                <a16:creationId xmlns:a16="http://schemas.microsoft.com/office/drawing/2014/main" id="{3801A329-2761-4701-B759-88DED2FD53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532813" y="6597650"/>
            <a:ext cx="323850" cy="260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2E54618-4B11-4DE2-B38C-A507B29EB23E}" type="slidenum">
              <a:rPr lang="it-IT" altLang="it-IT" sz="10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it-IT" altLang="it-IT" sz="10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139267" name="Rectangle 2">
            <a:extLst>
              <a:ext uri="{FF2B5EF4-FFF2-40B4-BE49-F238E27FC236}">
                <a16:creationId xmlns:a16="http://schemas.microsoft.com/office/drawing/2014/main" id="{E536E953-A4C8-4278-A2F0-3751295027B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9750" y="562293"/>
            <a:ext cx="8496746" cy="45719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18" name="Avanti o successivo 17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2B073E3-A3BD-4B8B-BE74-B6FE6A187F93}"/>
              </a:ext>
            </a:extLst>
          </p:cNvPr>
          <p:cNvSpPr/>
          <p:nvPr/>
        </p:nvSpPr>
        <p:spPr>
          <a:xfrm>
            <a:off x="8893175" y="6642100"/>
            <a:ext cx="250825" cy="215900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9189C1E-7924-43BF-A12B-CD021FC81BB9}"/>
              </a:ext>
            </a:extLst>
          </p:cNvPr>
          <p:cNvSpPr txBox="1"/>
          <p:nvPr/>
        </p:nvSpPr>
        <p:spPr>
          <a:xfrm>
            <a:off x="584689" y="980728"/>
            <a:ext cx="8137525" cy="574003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spcAft>
                <a:spcPts val="200"/>
              </a:spcAft>
              <a:defRPr/>
            </a:pPr>
            <a:r>
              <a:rPr lang="it-IT" sz="2200" dirty="0">
                <a:solidFill>
                  <a:srgbClr val="000000"/>
                </a:solidFill>
                <a:latin typeface="+mn-lt"/>
                <a:ea typeface="PMingLiU"/>
              </a:rPr>
              <a:t>Sulla base dell’elaborazione ed analisi dei dati dei sistemi informativi e dei nuovi disposti normativi</a:t>
            </a:r>
          </a:p>
          <a:p>
            <a:pPr algn="just">
              <a:spcAft>
                <a:spcPts val="200"/>
              </a:spcAft>
              <a:defRPr/>
            </a:pPr>
            <a:endParaRPr lang="it-IT" sz="2200" dirty="0">
              <a:solidFill>
                <a:srgbClr val="000000"/>
              </a:solidFill>
              <a:latin typeface="+mn-lt"/>
              <a:ea typeface="PMingLiU"/>
            </a:endParaRPr>
          </a:p>
          <a:p>
            <a:pPr algn="just">
              <a:spcAft>
                <a:spcPts val="200"/>
              </a:spcAft>
              <a:defRPr/>
            </a:pPr>
            <a:endParaRPr lang="it-IT" sz="2200" dirty="0">
              <a:solidFill>
                <a:srgbClr val="000000"/>
              </a:solidFill>
              <a:latin typeface="+mn-lt"/>
              <a:ea typeface="PMingLiU"/>
            </a:endParaRPr>
          </a:p>
          <a:p>
            <a:pPr algn="just">
              <a:spcAft>
                <a:spcPts val="200"/>
              </a:spcAft>
              <a:defRPr/>
            </a:pPr>
            <a:endParaRPr lang="it-IT" sz="2200" dirty="0">
              <a:solidFill>
                <a:srgbClr val="000000"/>
              </a:solidFill>
              <a:latin typeface="+mn-lt"/>
              <a:ea typeface="PMingLiU"/>
            </a:endParaRPr>
          </a:p>
          <a:p>
            <a:pPr algn="just">
              <a:spcAft>
                <a:spcPts val="200"/>
              </a:spcAft>
              <a:defRPr/>
            </a:pPr>
            <a:r>
              <a:rPr lang="it-IT" sz="2200" dirty="0">
                <a:solidFill>
                  <a:srgbClr val="2016E4"/>
                </a:solidFill>
                <a:ea typeface="PMingLiU"/>
              </a:rPr>
              <a:t>si è condiviso</a:t>
            </a:r>
          </a:p>
          <a:p>
            <a:pPr marL="342900" indent="-342900" algn="just">
              <a:spcAft>
                <a:spcPts val="200"/>
              </a:spcAft>
              <a:buFont typeface="Wingdings" panose="05000000000000000000" pitchFamily="2" charset="2"/>
              <a:buChar char="ü"/>
              <a:defRPr/>
            </a:pPr>
            <a:r>
              <a:rPr lang="it-IT" sz="2200" dirty="0">
                <a:solidFill>
                  <a:srgbClr val="000000"/>
                </a:solidFill>
                <a:ea typeface="PMingLiU"/>
              </a:rPr>
              <a:t>con rappresentanti </a:t>
            </a:r>
            <a:r>
              <a:rPr lang="it-IT" sz="2200" dirty="0" err="1">
                <a:solidFill>
                  <a:srgbClr val="000000"/>
                </a:solidFill>
                <a:ea typeface="PMingLiU"/>
              </a:rPr>
              <a:t>SPreSAL</a:t>
            </a:r>
            <a:r>
              <a:rPr lang="it-IT" sz="2200" dirty="0">
                <a:solidFill>
                  <a:srgbClr val="000000"/>
                </a:solidFill>
                <a:ea typeface="PMingLiU"/>
              </a:rPr>
              <a:t>, INAIL e ITL, facenti anche parte di appositi Gruppi di Lavoro costituiti dall’Assessorato della Sanità</a:t>
            </a:r>
          </a:p>
          <a:p>
            <a:pPr marL="342900" indent="-342900" algn="just">
              <a:spcAft>
                <a:spcPts val="200"/>
              </a:spcAft>
              <a:buFont typeface="Wingdings" panose="05000000000000000000" pitchFamily="2" charset="2"/>
              <a:buChar char="ü"/>
              <a:defRPr/>
            </a:pPr>
            <a:r>
              <a:rPr lang="it-IT" sz="2200" dirty="0">
                <a:solidFill>
                  <a:srgbClr val="000000"/>
                </a:solidFill>
                <a:ea typeface="PMingLiU"/>
              </a:rPr>
              <a:t>in sede di Ufficio Operativo del Comitato Regionale di Coordinamento di cui all’art. 7 del </a:t>
            </a:r>
            <a:r>
              <a:rPr lang="it-IT" sz="2200" dirty="0" err="1">
                <a:solidFill>
                  <a:srgbClr val="000000"/>
                </a:solidFill>
                <a:ea typeface="PMingLiU"/>
              </a:rPr>
              <a:t>D.Lgs.</a:t>
            </a:r>
            <a:r>
              <a:rPr lang="it-IT" sz="2200" dirty="0">
                <a:solidFill>
                  <a:srgbClr val="000000"/>
                </a:solidFill>
                <a:ea typeface="PMingLiU"/>
              </a:rPr>
              <a:t> 81/08</a:t>
            </a:r>
          </a:p>
          <a:p>
            <a:pPr marL="342900" indent="-342900" algn="just">
              <a:spcAft>
                <a:spcPts val="200"/>
              </a:spcAft>
              <a:buFont typeface="Wingdings" panose="05000000000000000000" pitchFamily="2" charset="2"/>
              <a:buChar char="ü"/>
              <a:defRPr/>
            </a:pPr>
            <a:r>
              <a:rPr lang="it-IT" sz="2200" dirty="0">
                <a:solidFill>
                  <a:srgbClr val="000000"/>
                </a:solidFill>
                <a:ea typeface="PMingLiU"/>
              </a:rPr>
              <a:t>in sede di Comitato Regionale di Coordinamento di cui all’art. 7 del </a:t>
            </a:r>
            <a:r>
              <a:rPr lang="it-IT" sz="2200" dirty="0" err="1">
                <a:solidFill>
                  <a:srgbClr val="000000"/>
                </a:solidFill>
                <a:ea typeface="PMingLiU"/>
              </a:rPr>
              <a:t>D.Lgs.</a:t>
            </a:r>
            <a:r>
              <a:rPr lang="it-IT" sz="2200" dirty="0">
                <a:solidFill>
                  <a:srgbClr val="000000"/>
                </a:solidFill>
                <a:ea typeface="PMingLiU"/>
              </a:rPr>
              <a:t> 81/08, anche con le Parti Sociali</a:t>
            </a:r>
          </a:p>
          <a:p>
            <a:pPr algn="just">
              <a:spcAft>
                <a:spcPts val="200"/>
              </a:spcAft>
              <a:defRPr/>
            </a:pPr>
            <a:r>
              <a:rPr lang="x-none" sz="2200" dirty="0">
                <a:solidFill>
                  <a:srgbClr val="2016E4"/>
                </a:solidFill>
                <a:ea typeface="PMingLiU"/>
              </a:rPr>
              <a:t>d</a:t>
            </a:r>
            <a:r>
              <a:rPr lang="it-IT" sz="2200" dirty="0">
                <a:solidFill>
                  <a:srgbClr val="2016E4"/>
                </a:solidFill>
                <a:ea typeface="PMingLiU"/>
              </a:rPr>
              <a:t>i</a:t>
            </a:r>
            <a:r>
              <a:rPr lang="x-none" sz="2200" dirty="0">
                <a:solidFill>
                  <a:srgbClr val="2016E4"/>
                </a:solidFill>
                <a:ea typeface="PMingLiU"/>
              </a:rPr>
              <a:t> realizzar</a:t>
            </a:r>
            <a:r>
              <a:rPr lang="it-IT" sz="2200" dirty="0">
                <a:solidFill>
                  <a:srgbClr val="2016E4"/>
                </a:solidFill>
                <a:ea typeface="PMingLiU"/>
              </a:rPr>
              <a:t>e</a:t>
            </a:r>
            <a:r>
              <a:rPr lang="x-none" sz="2200" dirty="0">
                <a:solidFill>
                  <a:srgbClr val="2016E4"/>
                </a:solidFill>
                <a:ea typeface="PMingLiU"/>
              </a:rPr>
              <a:t> </a:t>
            </a:r>
            <a:r>
              <a:rPr lang="it-IT" sz="2200" dirty="0">
                <a:solidFill>
                  <a:srgbClr val="2016E4"/>
                </a:solidFill>
                <a:ea typeface="PMingLiU"/>
              </a:rPr>
              <a:t>in ciascuna sede </a:t>
            </a:r>
            <a:r>
              <a:rPr lang="it-IT" sz="2200" dirty="0" err="1">
                <a:solidFill>
                  <a:srgbClr val="2016E4"/>
                </a:solidFill>
                <a:ea typeface="PMingLiU"/>
              </a:rPr>
              <a:t>SPreSAL</a:t>
            </a:r>
            <a:r>
              <a:rPr lang="it-IT" sz="2200" dirty="0">
                <a:solidFill>
                  <a:srgbClr val="2016E4"/>
                </a:solidFill>
                <a:ea typeface="PMingLiU"/>
              </a:rPr>
              <a:t> della regione</a:t>
            </a:r>
            <a:r>
              <a:rPr lang="x-none" sz="2200" dirty="0">
                <a:solidFill>
                  <a:srgbClr val="2016E4"/>
                </a:solidFill>
                <a:ea typeface="PMingLiU"/>
              </a:rPr>
              <a:t> Sardegna</a:t>
            </a:r>
            <a:r>
              <a:rPr lang="it-IT" sz="2200" dirty="0">
                <a:solidFill>
                  <a:srgbClr val="2016E4"/>
                </a:solidFill>
                <a:ea typeface="PMingLiU"/>
              </a:rPr>
              <a:t> i PMP riportati nella successiva tabella</a:t>
            </a:r>
            <a:r>
              <a:rPr lang="it-IT" sz="2200" dirty="0">
                <a:solidFill>
                  <a:srgbClr val="000000"/>
                </a:solidFill>
                <a:ea typeface="PMingLiU"/>
              </a:rPr>
              <a:t>, con il coordinamento di una sede </a:t>
            </a:r>
            <a:r>
              <a:rPr lang="it-IT" sz="2200" dirty="0" err="1">
                <a:solidFill>
                  <a:srgbClr val="000000"/>
                </a:solidFill>
                <a:ea typeface="PMingLiU"/>
              </a:rPr>
              <a:t>SPreSAL</a:t>
            </a:r>
            <a:r>
              <a:rPr lang="it-IT" sz="2200" dirty="0">
                <a:solidFill>
                  <a:srgbClr val="000000"/>
                </a:solidFill>
                <a:ea typeface="PMingLiU"/>
              </a:rPr>
              <a:t> Capofila per ciascuno degli 8 PMP</a:t>
            </a:r>
          </a:p>
          <a:p>
            <a:pPr algn="just">
              <a:spcAft>
                <a:spcPts val="0"/>
              </a:spcAft>
              <a:defRPr/>
            </a:pPr>
            <a:endParaRPr lang="it-IT" sz="2200" dirty="0">
              <a:solidFill>
                <a:srgbClr val="0000FF"/>
              </a:solidFill>
              <a:latin typeface="+mn-lt"/>
              <a:ea typeface="PMingLiU"/>
            </a:endParaRPr>
          </a:p>
        </p:txBody>
      </p:sp>
      <p:sp>
        <p:nvSpPr>
          <p:cNvPr id="12" name="Freccia in giù 11">
            <a:extLst>
              <a:ext uri="{FF2B5EF4-FFF2-40B4-BE49-F238E27FC236}">
                <a16:creationId xmlns:a16="http://schemas.microsoft.com/office/drawing/2014/main" id="{5CD499D7-29CE-4737-88C7-203830E7D747}"/>
              </a:ext>
            </a:extLst>
          </p:cNvPr>
          <p:cNvSpPr/>
          <p:nvPr/>
        </p:nvSpPr>
        <p:spPr>
          <a:xfrm>
            <a:off x="4492320" y="1988840"/>
            <a:ext cx="322262" cy="542925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4A0E3E7-967F-4D02-91F9-397CB15E95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910" y="345"/>
            <a:ext cx="561850" cy="604522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E05EE31D-DBFB-41C3-B9A0-A6160387B28A}"/>
              </a:ext>
            </a:extLst>
          </p:cNvPr>
          <p:cNvSpPr/>
          <p:nvPr/>
        </p:nvSpPr>
        <p:spPr>
          <a:xfrm>
            <a:off x="2555776" y="306366"/>
            <a:ext cx="657101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800" dirty="0">
                <a:latin typeface="Arial" panose="020B0604020202020204" pitchFamily="34" charset="0"/>
              </a:rPr>
              <a:t>Seminario di Avvio Piano Mirato di Prevenzione del rischio cancerogeno per esposizione professionale a polveri di legno duro [data e luogo]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A9E2354-DD96-43D5-A0AE-ADF6C93E89E8}"/>
              </a:ext>
            </a:extLst>
          </p:cNvPr>
          <p:cNvSpPr txBox="1"/>
          <p:nvPr/>
        </p:nvSpPr>
        <p:spPr>
          <a:xfrm>
            <a:off x="467544" y="2176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SPreSAL</a:t>
            </a:r>
            <a:r>
              <a:rPr lang="it-IT" sz="1400" b="1" dirty="0"/>
              <a:t> di</a:t>
            </a:r>
          </a:p>
          <a:p>
            <a:r>
              <a:rPr lang="it-IT" sz="1400" b="1" dirty="0"/>
              <a:t>_________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2123</Words>
  <Application>Microsoft Office PowerPoint</Application>
  <PresentationFormat>Presentazione su schermo (4:3)</PresentationFormat>
  <Paragraphs>279</Paragraphs>
  <Slides>15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Desogus</dc:creator>
  <cp:lastModifiedBy>Natalina Loi</cp:lastModifiedBy>
  <cp:revision>51</cp:revision>
  <dcterms:created xsi:type="dcterms:W3CDTF">2021-11-16T10:35:22Z</dcterms:created>
  <dcterms:modified xsi:type="dcterms:W3CDTF">2022-02-06T18:23:42Z</dcterms:modified>
</cp:coreProperties>
</file>